
<file path=[Content_Types].xml><?xml version="1.0" encoding="utf-8"?>
<Types xmlns="http://schemas.openxmlformats.org/package/2006/content-types">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1" r:id="rId6"/>
    <p:sldId id="262" r:id="rId7"/>
    <p:sldId id="263" r:id="rId8"/>
    <p:sldId id="264" r:id="rId9"/>
    <p:sldId id="265" r:id="rId10"/>
    <p:sldId id="267" r:id="rId11"/>
    <p:sldId id="268" r:id="rId12"/>
    <p:sldId id="271" r:id="rId13"/>
    <p:sldId id="269" r:id="rId14"/>
    <p:sldId id="273" r:id="rId15"/>
    <p:sldId id="270" r:id="rId16"/>
    <p:sldId id="274"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240"/>
    <p:restoredTop sz="94691"/>
  </p:normalViewPr>
  <p:slideViewPr>
    <p:cSldViewPr snapToGrid="0" snapToObjects="1">
      <p:cViewPr>
        <p:scale>
          <a:sx n="94" d="100"/>
          <a:sy n="94" d="100"/>
        </p:scale>
        <p:origin x="1640"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jpg>
</file>

<file path=ppt/media/image12.jpg>
</file>

<file path=ppt/media/image13.png>
</file>

<file path=ppt/media/image2.jpg>
</file>

<file path=ppt/media/image3.jpg>
</file>

<file path=ppt/media/image4.jpg>
</file>

<file path=ppt/media/image5.jpg>
</file>

<file path=ppt/media/image6.jpg>
</file>

<file path=ppt/media/image7.jpg>
</file>

<file path=ppt/media/image8.jpg>
</file>

<file path=ppt/media/image9.jp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46AF2-7AA0-7245-AC36-21A660BACB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97E8C8-A25A-8245-9F0F-ABF9A3A167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844BDAF-A3BF-B743-9A73-25F2D2D43775}"/>
              </a:ext>
            </a:extLst>
          </p:cNvPr>
          <p:cNvSpPr>
            <a:spLocks noGrp="1"/>
          </p:cNvSpPr>
          <p:nvPr>
            <p:ph type="dt" sz="half" idx="10"/>
          </p:nvPr>
        </p:nvSpPr>
        <p:spPr/>
        <p:txBody>
          <a:bodyPr/>
          <a:lstStyle/>
          <a:p>
            <a:fld id="{3B9AD971-F88C-7F42-BD4D-F5734065CA17}" type="datetimeFigureOut">
              <a:rPr lang="en-US" smtClean="0"/>
              <a:t>5/4/19</a:t>
            </a:fld>
            <a:endParaRPr lang="en-US"/>
          </a:p>
        </p:txBody>
      </p:sp>
      <p:sp>
        <p:nvSpPr>
          <p:cNvPr id="5" name="Footer Placeholder 4">
            <a:extLst>
              <a:ext uri="{FF2B5EF4-FFF2-40B4-BE49-F238E27FC236}">
                <a16:creationId xmlns:a16="http://schemas.microsoft.com/office/drawing/2014/main" id="{A12856FD-008B-CC44-AACD-F2E2C55246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C6F3A1-8D7C-0B4B-B627-CD8295CE907E}"/>
              </a:ext>
            </a:extLst>
          </p:cNvPr>
          <p:cNvSpPr>
            <a:spLocks noGrp="1"/>
          </p:cNvSpPr>
          <p:nvPr>
            <p:ph type="sldNum" sz="quarter" idx="12"/>
          </p:nvPr>
        </p:nvSpPr>
        <p:spPr/>
        <p:txBody>
          <a:bodyPr/>
          <a:lstStyle/>
          <a:p>
            <a:fld id="{E2A90382-090C-824D-9DBA-FB9AD6A9F6D0}" type="slidenum">
              <a:rPr lang="en-US" smtClean="0"/>
              <a:t>‹#›</a:t>
            </a:fld>
            <a:endParaRPr lang="en-US"/>
          </a:p>
        </p:txBody>
      </p:sp>
    </p:spTree>
    <p:extLst>
      <p:ext uri="{BB962C8B-B14F-4D97-AF65-F5344CB8AC3E}">
        <p14:creationId xmlns:p14="http://schemas.microsoft.com/office/powerpoint/2010/main" val="15956790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BEBD0-C1D0-244E-A425-C47E829B6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43D2A4-5C62-5648-8EBE-8590A892B20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6F0B67-65F2-CD44-AC3F-853C957FF514}"/>
              </a:ext>
            </a:extLst>
          </p:cNvPr>
          <p:cNvSpPr>
            <a:spLocks noGrp="1"/>
          </p:cNvSpPr>
          <p:nvPr>
            <p:ph type="dt" sz="half" idx="10"/>
          </p:nvPr>
        </p:nvSpPr>
        <p:spPr/>
        <p:txBody>
          <a:bodyPr/>
          <a:lstStyle/>
          <a:p>
            <a:fld id="{3B9AD971-F88C-7F42-BD4D-F5734065CA17}" type="datetimeFigureOut">
              <a:rPr lang="en-US" smtClean="0"/>
              <a:t>5/4/19</a:t>
            </a:fld>
            <a:endParaRPr lang="en-US"/>
          </a:p>
        </p:txBody>
      </p:sp>
      <p:sp>
        <p:nvSpPr>
          <p:cNvPr id="5" name="Footer Placeholder 4">
            <a:extLst>
              <a:ext uri="{FF2B5EF4-FFF2-40B4-BE49-F238E27FC236}">
                <a16:creationId xmlns:a16="http://schemas.microsoft.com/office/drawing/2014/main" id="{F6C5723B-F7F5-8C43-A59C-00B56A5CE8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88C057-7223-8B4C-941F-BC3435EA7CB7}"/>
              </a:ext>
            </a:extLst>
          </p:cNvPr>
          <p:cNvSpPr>
            <a:spLocks noGrp="1"/>
          </p:cNvSpPr>
          <p:nvPr>
            <p:ph type="sldNum" sz="quarter" idx="12"/>
          </p:nvPr>
        </p:nvSpPr>
        <p:spPr/>
        <p:txBody>
          <a:bodyPr/>
          <a:lstStyle/>
          <a:p>
            <a:fld id="{E2A90382-090C-824D-9DBA-FB9AD6A9F6D0}" type="slidenum">
              <a:rPr lang="en-US" smtClean="0"/>
              <a:t>‹#›</a:t>
            </a:fld>
            <a:endParaRPr lang="en-US"/>
          </a:p>
        </p:txBody>
      </p:sp>
    </p:spTree>
    <p:extLst>
      <p:ext uri="{BB962C8B-B14F-4D97-AF65-F5344CB8AC3E}">
        <p14:creationId xmlns:p14="http://schemas.microsoft.com/office/powerpoint/2010/main" val="34082249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D68B5E-912A-8942-997E-DF51487A1B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4853EB-392B-1B40-B42B-C7E89E0D99B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9E6065-E575-B640-B6AF-CB1C1978FFFE}"/>
              </a:ext>
            </a:extLst>
          </p:cNvPr>
          <p:cNvSpPr>
            <a:spLocks noGrp="1"/>
          </p:cNvSpPr>
          <p:nvPr>
            <p:ph type="dt" sz="half" idx="10"/>
          </p:nvPr>
        </p:nvSpPr>
        <p:spPr/>
        <p:txBody>
          <a:bodyPr/>
          <a:lstStyle/>
          <a:p>
            <a:fld id="{3B9AD971-F88C-7F42-BD4D-F5734065CA17}" type="datetimeFigureOut">
              <a:rPr lang="en-US" smtClean="0"/>
              <a:t>5/4/19</a:t>
            </a:fld>
            <a:endParaRPr lang="en-US"/>
          </a:p>
        </p:txBody>
      </p:sp>
      <p:sp>
        <p:nvSpPr>
          <p:cNvPr id="5" name="Footer Placeholder 4">
            <a:extLst>
              <a:ext uri="{FF2B5EF4-FFF2-40B4-BE49-F238E27FC236}">
                <a16:creationId xmlns:a16="http://schemas.microsoft.com/office/drawing/2014/main" id="{AB770F3F-3B28-B248-A3B2-590635BCAD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D7F8CF-1E63-9A4B-9984-4835C37E72C3}"/>
              </a:ext>
            </a:extLst>
          </p:cNvPr>
          <p:cNvSpPr>
            <a:spLocks noGrp="1"/>
          </p:cNvSpPr>
          <p:nvPr>
            <p:ph type="sldNum" sz="quarter" idx="12"/>
          </p:nvPr>
        </p:nvSpPr>
        <p:spPr/>
        <p:txBody>
          <a:bodyPr/>
          <a:lstStyle/>
          <a:p>
            <a:fld id="{E2A90382-090C-824D-9DBA-FB9AD6A9F6D0}" type="slidenum">
              <a:rPr lang="en-US" smtClean="0"/>
              <a:t>‹#›</a:t>
            </a:fld>
            <a:endParaRPr lang="en-US"/>
          </a:p>
        </p:txBody>
      </p:sp>
    </p:spTree>
    <p:extLst>
      <p:ext uri="{BB962C8B-B14F-4D97-AF65-F5344CB8AC3E}">
        <p14:creationId xmlns:p14="http://schemas.microsoft.com/office/powerpoint/2010/main" val="14955696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95510-6E54-5E49-B6FE-C8A2514587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888EBC-2E3E-184F-949B-2CC49200959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0B65E4-0502-9B49-A9DD-6FD95D89AF7B}"/>
              </a:ext>
            </a:extLst>
          </p:cNvPr>
          <p:cNvSpPr>
            <a:spLocks noGrp="1"/>
          </p:cNvSpPr>
          <p:nvPr>
            <p:ph type="dt" sz="half" idx="10"/>
          </p:nvPr>
        </p:nvSpPr>
        <p:spPr/>
        <p:txBody>
          <a:bodyPr/>
          <a:lstStyle/>
          <a:p>
            <a:fld id="{3B9AD971-F88C-7F42-BD4D-F5734065CA17}" type="datetimeFigureOut">
              <a:rPr lang="en-US" smtClean="0"/>
              <a:t>5/4/19</a:t>
            </a:fld>
            <a:endParaRPr lang="en-US"/>
          </a:p>
        </p:txBody>
      </p:sp>
      <p:sp>
        <p:nvSpPr>
          <p:cNvPr id="5" name="Footer Placeholder 4">
            <a:extLst>
              <a:ext uri="{FF2B5EF4-FFF2-40B4-BE49-F238E27FC236}">
                <a16:creationId xmlns:a16="http://schemas.microsoft.com/office/drawing/2014/main" id="{04459D15-27C3-F849-BB68-DE2708861F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551A45-85B9-EF47-86D3-A44E489265C0}"/>
              </a:ext>
            </a:extLst>
          </p:cNvPr>
          <p:cNvSpPr>
            <a:spLocks noGrp="1"/>
          </p:cNvSpPr>
          <p:nvPr>
            <p:ph type="sldNum" sz="quarter" idx="12"/>
          </p:nvPr>
        </p:nvSpPr>
        <p:spPr/>
        <p:txBody>
          <a:bodyPr/>
          <a:lstStyle/>
          <a:p>
            <a:fld id="{E2A90382-090C-824D-9DBA-FB9AD6A9F6D0}" type="slidenum">
              <a:rPr lang="en-US" smtClean="0"/>
              <a:t>‹#›</a:t>
            </a:fld>
            <a:endParaRPr lang="en-US"/>
          </a:p>
        </p:txBody>
      </p:sp>
    </p:spTree>
    <p:extLst>
      <p:ext uri="{BB962C8B-B14F-4D97-AF65-F5344CB8AC3E}">
        <p14:creationId xmlns:p14="http://schemas.microsoft.com/office/powerpoint/2010/main" val="15852762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541E3-88D6-8D44-8715-C99019B4CB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47FA436-0E22-B942-A81F-18BC6A13DA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54245C2-A7BF-3441-9F35-9FA93B1B75A6}"/>
              </a:ext>
            </a:extLst>
          </p:cNvPr>
          <p:cNvSpPr>
            <a:spLocks noGrp="1"/>
          </p:cNvSpPr>
          <p:nvPr>
            <p:ph type="dt" sz="half" idx="10"/>
          </p:nvPr>
        </p:nvSpPr>
        <p:spPr/>
        <p:txBody>
          <a:bodyPr/>
          <a:lstStyle/>
          <a:p>
            <a:fld id="{3B9AD971-F88C-7F42-BD4D-F5734065CA17}" type="datetimeFigureOut">
              <a:rPr lang="en-US" smtClean="0"/>
              <a:t>5/4/19</a:t>
            </a:fld>
            <a:endParaRPr lang="en-US"/>
          </a:p>
        </p:txBody>
      </p:sp>
      <p:sp>
        <p:nvSpPr>
          <p:cNvPr id="5" name="Footer Placeholder 4">
            <a:extLst>
              <a:ext uri="{FF2B5EF4-FFF2-40B4-BE49-F238E27FC236}">
                <a16:creationId xmlns:a16="http://schemas.microsoft.com/office/drawing/2014/main" id="{DF07B767-082B-4A4C-AB03-D7BF5A090B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336F17-A85C-644B-9DE4-E045E1E266B8}"/>
              </a:ext>
            </a:extLst>
          </p:cNvPr>
          <p:cNvSpPr>
            <a:spLocks noGrp="1"/>
          </p:cNvSpPr>
          <p:nvPr>
            <p:ph type="sldNum" sz="quarter" idx="12"/>
          </p:nvPr>
        </p:nvSpPr>
        <p:spPr/>
        <p:txBody>
          <a:bodyPr/>
          <a:lstStyle/>
          <a:p>
            <a:fld id="{E2A90382-090C-824D-9DBA-FB9AD6A9F6D0}" type="slidenum">
              <a:rPr lang="en-US" smtClean="0"/>
              <a:t>‹#›</a:t>
            </a:fld>
            <a:endParaRPr lang="en-US"/>
          </a:p>
        </p:txBody>
      </p:sp>
    </p:spTree>
    <p:extLst>
      <p:ext uri="{BB962C8B-B14F-4D97-AF65-F5344CB8AC3E}">
        <p14:creationId xmlns:p14="http://schemas.microsoft.com/office/powerpoint/2010/main" val="42281423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602A-2D85-674A-91B0-602745C948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57F374-7554-3940-A4B0-3FDBE1C029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AF9DC1-380A-B44F-873F-486F167C6DB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C305E45-5683-744E-9937-AD8C99A29406}"/>
              </a:ext>
            </a:extLst>
          </p:cNvPr>
          <p:cNvSpPr>
            <a:spLocks noGrp="1"/>
          </p:cNvSpPr>
          <p:nvPr>
            <p:ph type="dt" sz="half" idx="10"/>
          </p:nvPr>
        </p:nvSpPr>
        <p:spPr/>
        <p:txBody>
          <a:bodyPr/>
          <a:lstStyle/>
          <a:p>
            <a:fld id="{3B9AD971-F88C-7F42-BD4D-F5734065CA17}" type="datetimeFigureOut">
              <a:rPr lang="en-US" smtClean="0"/>
              <a:t>5/4/19</a:t>
            </a:fld>
            <a:endParaRPr lang="en-US"/>
          </a:p>
        </p:txBody>
      </p:sp>
      <p:sp>
        <p:nvSpPr>
          <p:cNvPr id="6" name="Footer Placeholder 5">
            <a:extLst>
              <a:ext uri="{FF2B5EF4-FFF2-40B4-BE49-F238E27FC236}">
                <a16:creationId xmlns:a16="http://schemas.microsoft.com/office/drawing/2014/main" id="{06CB11E1-372D-A14F-BCFD-F890D04697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49293D-970A-F049-A696-CE6BE367FDF7}"/>
              </a:ext>
            </a:extLst>
          </p:cNvPr>
          <p:cNvSpPr>
            <a:spLocks noGrp="1"/>
          </p:cNvSpPr>
          <p:nvPr>
            <p:ph type="sldNum" sz="quarter" idx="12"/>
          </p:nvPr>
        </p:nvSpPr>
        <p:spPr/>
        <p:txBody>
          <a:bodyPr/>
          <a:lstStyle/>
          <a:p>
            <a:fld id="{E2A90382-090C-824D-9DBA-FB9AD6A9F6D0}" type="slidenum">
              <a:rPr lang="en-US" smtClean="0"/>
              <a:t>‹#›</a:t>
            </a:fld>
            <a:endParaRPr lang="en-US"/>
          </a:p>
        </p:txBody>
      </p:sp>
    </p:spTree>
    <p:extLst>
      <p:ext uri="{BB962C8B-B14F-4D97-AF65-F5344CB8AC3E}">
        <p14:creationId xmlns:p14="http://schemas.microsoft.com/office/powerpoint/2010/main" val="18266938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92EF6-5F8E-2142-AC20-E379F4198ED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E54F84A-9B84-944E-849D-5D83DB25B64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EF09EAD-198B-AD43-9D6A-596AA74490C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F6ACEE5-013A-B642-B8FB-E0FE05D75F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925D0F-90C5-C440-A423-4E10EAA4500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93CA371-7862-784C-ACA8-AE7F7E44E9EF}"/>
              </a:ext>
            </a:extLst>
          </p:cNvPr>
          <p:cNvSpPr>
            <a:spLocks noGrp="1"/>
          </p:cNvSpPr>
          <p:nvPr>
            <p:ph type="dt" sz="half" idx="10"/>
          </p:nvPr>
        </p:nvSpPr>
        <p:spPr/>
        <p:txBody>
          <a:bodyPr/>
          <a:lstStyle/>
          <a:p>
            <a:fld id="{3B9AD971-F88C-7F42-BD4D-F5734065CA17}" type="datetimeFigureOut">
              <a:rPr lang="en-US" smtClean="0"/>
              <a:t>5/4/19</a:t>
            </a:fld>
            <a:endParaRPr lang="en-US"/>
          </a:p>
        </p:txBody>
      </p:sp>
      <p:sp>
        <p:nvSpPr>
          <p:cNvPr id="8" name="Footer Placeholder 7">
            <a:extLst>
              <a:ext uri="{FF2B5EF4-FFF2-40B4-BE49-F238E27FC236}">
                <a16:creationId xmlns:a16="http://schemas.microsoft.com/office/drawing/2014/main" id="{A2201C29-AA42-454D-A6D3-375D5443553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0D7977-3B35-D442-8BA9-6F6A055AABF4}"/>
              </a:ext>
            </a:extLst>
          </p:cNvPr>
          <p:cNvSpPr>
            <a:spLocks noGrp="1"/>
          </p:cNvSpPr>
          <p:nvPr>
            <p:ph type="sldNum" sz="quarter" idx="12"/>
          </p:nvPr>
        </p:nvSpPr>
        <p:spPr/>
        <p:txBody>
          <a:bodyPr/>
          <a:lstStyle/>
          <a:p>
            <a:fld id="{E2A90382-090C-824D-9DBA-FB9AD6A9F6D0}" type="slidenum">
              <a:rPr lang="en-US" smtClean="0"/>
              <a:t>‹#›</a:t>
            </a:fld>
            <a:endParaRPr lang="en-US"/>
          </a:p>
        </p:txBody>
      </p:sp>
    </p:spTree>
    <p:extLst>
      <p:ext uri="{BB962C8B-B14F-4D97-AF65-F5344CB8AC3E}">
        <p14:creationId xmlns:p14="http://schemas.microsoft.com/office/powerpoint/2010/main" val="22683330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F7CB8-4DDF-9045-90A9-530E5E5B60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7D1C646-DEA8-364E-A0F5-D0594FC45185}"/>
              </a:ext>
            </a:extLst>
          </p:cNvPr>
          <p:cNvSpPr>
            <a:spLocks noGrp="1"/>
          </p:cNvSpPr>
          <p:nvPr>
            <p:ph type="dt" sz="half" idx="10"/>
          </p:nvPr>
        </p:nvSpPr>
        <p:spPr/>
        <p:txBody>
          <a:bodyPr/>
          <a:lstStyle/>
          <a:p>
            <a:fld id="{3B9AD971-F88C-7F42-BD4D-F5734065CA17}" type="datetimeFigureOut">
              <a:rPr lang="en-US" smtClean="0"/>
              <a:t>5/4/19</a:t>
            </a:fld>
            <a:endParaRPr lang="en-US"/>
          </a:p>
        </p:txBody>
      </p:sp>
      <p:sp>
        <p:nvSpPr>
          <p:cNvPr id="4" name="Footer Placeholder 3">
            <a:extLst>
              <a:ext uri="{FF2B5EF4-FFF2-40B4-BE49-F238E27FC236}">
                <a16:creationId xmlns:a16="http://schemas.microsoft.com/office/drawing/2014/main" id="{FC4D3BB2-6844-F640-92F2-F4FDC8ECCE9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C82684-E5C1-F143-BC03-D9FD3A2FB038}"/>
              </a:ext>
            </a:extLst>
          </p:cNvPr>
          <p:cNvSpPr>
            <a:spLocks noGrp="1"/>
          </p:cNvSpPr>
          <p:nvPr>
            <p:ph type="sldNum" sz="quarter" idx="12"/>
          </p:nvPr>
        </p:nvSpPr>
        <p:spPr/>
        <p:txBody>
          <a:bodyPr/>
          <a:lstStyle/>
          <a:p>
            <a:fld id="{E2A90382-090C-824D-9DBA-FB9AD6A9F6D0}" type="slidenum">
              <a:rPr lang="en-US" smtClean="0"/>
              <a:t>‹#›</a:t>
            </a:fld>
            <a:endParaRPr lang="en-US"/>
          </a:p>
        </p:txBody>
      </p:sp>
    </p:spTree>
    <p:extLst>
      <p:ext uri="{BB962C8B-B14F-4D97-AF65-F5344CB8AC3E}">
        <p14:creationId xmlns:p14="http://schemas.microsoft.com/office/powerpoint/2010/main" val="32422463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3456B8-F199-7F48-952B-6492488A63D8}"/>
              </a:ext>
            </a:extLst>
          </p:cNvPr>
          <p:cNvSpPr>
            <a:spLocks noGrp="1"/>
          </p:cNvSpPr>
          <p:nvPr>
            <p:ph type="dt" sz="half" idx="10"/>
          </p:nvPr>
        </p:nvSpPr>
        <p:spPr/>
        <p:txBody>
          <a:bodyPr/>
          <a:lstStyle/>
          <a:p>
            <a:fld id="{3B9AD971-F88C-7F42-BD4D-F5734065CA17}" type="datetimeFigureOut">
              <a:rPr lang="en-US" smtClean="0"/>
              <a:t>5/4/19</a:t>
            </a:fld>
            <a:endParaRPr lang="en-US"/>
          </a:p>
        </p:txBody>
      </p:sp>
      <p:sp>
        <p:nvSpPr>
          <p:cNvPr id="3" name="Footer Placeholder 2">
            <a:extLst>
              <a:ext uri="{FF2B5EF4-FFF2-40B4-BE49-F238E27FC236}">
                <a16:creationId xmlns:a16="http://schemas.microsoft.com/office/drawing/2014/main" id="{4E7E6266-38D1-4C47-889E-5BEB8D50ADB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2A594BC-F094-064C-9CC3-E809A93A0A6E}"/>
              </a:ext>
            </a:extLst>
          </p:cNvPr>
          <p:cNvSpPr>
            <a:spLocks noGrp="1"/>
          </p:cNvSpPr>
          <p:nvPr>
            <p:ph type="sldNum" sz="quarter" idx="12"/>
          </p:nvPr>
        </p:nvSpPr>
        <p:spPr/>
        <p:txBody>
          <a:bodyPr/>
          <a:lstStyle/>
          <a:p>
            <a:fld id="{E2A90382-090C-824D-9DBA-FB9AD6A9F6D0}" type="slidenum">
              <a:rPr lang="en-US" smtClean="0"/>
              <a:t>‹#›</a:t>
            </a:fld>
            <a:endParaRPr lang="en-US"/>
          </a:p>
        </p:txBody>
      </p:sp>
    </p:spTree>
    <p:extLst>
      <p:ext uri="{BB962C8B-B14F-4D97-AF65-F5344CB8AC3E}">
        <p14:creationId xmlns:p14="http://schemas.microsoft.com/office/powerpoint/2010/main" val="41904761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944F7-1BA4-9642-89C9-2760BF8D98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CB6105-CE03-E044-9E54-1773906167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038DA4-ADB4-414F-B7FB-36F731217B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E44F0B-FBD1-0E4A-9EB0-80A926C312F2}"/>
              </a:ext>
            </a:extLst>
          </p:cNvPr>
          <p:cNvSpPr>
            <a:spLocks noGrp="1"/>
          </p:cNvSpPr>
          <p:nvPr>
            <p:ph type="dt" sz="half" idx="10"/>
          </p:nvPr>
        </p:nvSpPr>
        <p:spPr/>
        <p:txBody>
          <a:bodyPr/>
          <a:lstStyle/>
          <a:p>
            <a:fld id="{3B9AD971-F88C-7F42-BD4D-F5734065CA17}" type="datetimeFigureOut">
              <a:rPr lang="en-US" smtClean="0"/>
              <a:t>5/4/19</a:t>
            </a:fld>
            <a:endParaRPr lang="en-US"/>
          </a:p>
        </p:txBody>
      </p:sp>
      <p:sp>
        <p:nvSpPr>
          <p:cNvPr id="6" name="Footer Placeholder 5">
            <a:extLst>
              <a:ext uri="{FF2B5EF4-FFF2-40B4-BE49-F238E27FC236}">
                <a16:creationId xmlns:a16="http://schemas.microsoft.com/office/drawing/2014/main" id="{2F43FB8E-F93E-B240-8508-DA8AC8D4AF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04E61D-286F-A748-9D84-3CF5F3460CB8}"/>
              </a:ext>
            </a:extLst>
          </p:cNvPr>
          <p:cNvSpPr>
            <a:spLocks noGrp="1"/>
          </p:cNvSpPr>
          <p:nvPr>
            <p:ph type="sldNum" sz="quarter" idx="12"/>
          </p:nvPr>
        </p:nvSpPr>
        <p:spPr/>
        <p:txBody>
          <a:bodyPr/>
          <a:lstStyle/>
          <a:p>
            <a:fld id="{E2A90382-090C-824D-9DBA-FB9AD6A9F6D0}" type="slidenum">
              <a:rPr lang="en-US" smtClean="0"/>
              <a:t>‹#›</a:t>
            </a:fld>
            <a:endParaRPr lang="en-US"/>
          </a:p>
        </p:txBody>
      </p:sp>
    </p:spTree>
    <p:extLst>
      <p:ext uri="{BB962C8B-B14F-4D97-AF65-F5344CB8AC3E}">
        <p14:creationId xmlns:p14="http://schemas.microsoft.com/office/powerpoint/2010/main" val="15900309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F05A5-9825-8C47-BD0E-634745D228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70908F5-569D-1040-BF22-77B8C892AE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880C67-7C86-9641-9900-5A8CAC4539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9FF786-5235-DC45-9201-0C11AC9A70D7}"/>
              </a:ext>
            </a:extLst>
          </p:cNvPr>
          <p:cNvSpPr>
            <a:spLocks noGrp="1"/>
          </p:cNvSpPr>
          <p:nvPr>
            <p:ph type="dt" sz="half" idx="10"/>
          </p:nvPr>
        </p:nvSpPr>
        <p:spPr/>
        <p:txBody>
          <a:bodyPr/>
          <a:lstStyle/>
          <a:p>
            <a:fld id="{3B9AD971-F88C-7F42-BD4D-F5734065CA17}" type="datetimeFigureOut">
              <a:rPr lang="en-US" smtClean="0"/>
              <a:t>5/4/19</a:t>
            </a:fld>
            <a:endParaRPr lang="en-US"/>
          </a:p>
        </p:txBody>
      </p:sp>
      <p:sp>
        <p:nvSpPr>
          <p:cNvPr id="6" name="Footer Placeholder 5">
            <a:extLst>
              <a:ext uri="{FF2B5EF4-FFF2-40B4-BE49-F238E27FC236}">
                <a16:creationId xmlns:a16="http://schemas.microsoft.com/office/drawing/2014/main" id="{C50C4048-F51B-9A48-9608-03B506006A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E719D5-49FB-BD4A-8BD5-1046CF786A1B}"/>
              </a:ext>
            </a:extLst>
          </p:cNvPr>
          <p:cNvSpPr>
            <a:spLocks noGrp="1"/>
          </p:cNvSpPr>
          <p:nvPr>
            <p:ph type="sldNum" sz="quarter" idx="12"/>
          </p:nvPr>
        </p:nvSpPr>
        <p:spPr/>
        <p:txBody>
          <a:bodyPr/>
          <a:lstStyle/>
          <a:p>
            <a:fld id="{E2A90382-090C-824D-9DBA-FB9AD6A9F6D0}" type="slidenum">
              <a:rPr lang="en-US" smtClean="0"/>
              <a:t>‹#›</a:t>
            </a:fld>
            <a:endParaRPr lang="en-US"/>
          </a:p>
        </p:txBody>
      </p:sp>
    </p:spTree>
    <p:extLst>
      <p:ext uri="{BB962C8B-B14F-4D97-AF65-F5344CB8AC3E}">
        <p14:creationId xmlns:p14="http://schemas.microsoft.com/office/powerpoint/2010/main" val="38111117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F3A0E9-8E5E-1443-9A01-2300116306B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4F6CB0-4988-9640-AE27-8C99235309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F5E21C-BB20-4B42-9BCC-98CECC4FC9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9AD971-F88C-7F42-BD4D-F5734065CA17}" type="datetimeFigureOut">
              <a:rPr lang="en-US" smtClean="0"/>
              <a:t>5/4/19</a:t>
            </a:fld>
            <a:endParaRPr lang="en-US"/>
          </a:p>
        </p:txBody>
      </p:sp>
      <p:sp>
        <p:nvSpPr>
          <p:cNvPr id="5" name="Footer Placeholder 4">
            <a:extLst>
              <a:ext uri="{FF2B5EF4-FFF2-40B4-BE49-F238E27FC236}">
                <a16:creationId xmlns:a16="http://schemas.microsoft.com/office/drawing/2014/main" id="{10C7E997-4092-4B44-AB74-02887633C3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C0F99D4-1B5A-BE40-85A1-3E9FE9E21D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A90382-090C-824D-9DBA-FB9AD6A9F6D0}" type="slidenum">
              <a:rPr lang="en-US" smtClean="0"/>
              <a:t>‹#›</a:t>
            </a:fld>
            <a:endParaRPr lang="en-US"/>
          </a:p>
        </p:txBody>
      </p:sp>
    </p:spTree>
    <p:extLst>
      <p:ext uri="{BB962C8B-B14F-4D97-AF65-F5344CB8AC3E}">
        <p14:creationId xmlns:p14="http://schemas.microsoft.com/office/powerpoint/2010/main" val="7076740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Leap_Motion" TargetMode="External"/><Relationship Id="rId7" Type="http://schemas.openxmlformats.org/officeDocument/2006/relationships/hyperlink" Target="http://flickr.com/photos/reticulating/4079384482" TargetMode="External"/><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3.jpg"/><Relationship Id="rId5" Type="http://schemas.openxmlformats.org/officeDocument/2006/relationships/hyperlink" Target="https://en.wikipedia.org/wiki/Kinect" TargetMode="Externa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F9EB9F2-07E2-4D64-BBD8-BB5B217F1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2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158C4B-6870-274A-B19E-2AB00870089E}"/>
              </a:ext>
            </a:extLst>
          </p:cNvPr>
          <p:cNvSpPr>
            <a:spLocks noGrp="1"/>
          </p:cNvSpPr>
          <p:nvPr>
            <p:ph type="ctrTitle"/>
          </p:nvPr>
        </p:nvSpPr>
        <p:spPr>
          <a:xfrm>
            <a:off x="4380588" y="965199"/>
            <a:ext cx="6766078" cy="4927601"/>
          </a:xfrm>
        </p:spPr>
        <p:txBody>
          <a:bodyPr anchor="ctr">
            <a:normAutofit/>
          </a:bodyPr>
          <a:lstStyle/>
          <a:p>
            <a:pPr algn="l"/>
            <a:r>
              <a:rPr lang="en-US" sz="5400" dirty="0">
                <a:solidFill>
                  <a:schemeClr val="tx1">
                    <a:lumMod val="85000"/>
                    <a:lumOff val="15000"/>
                  </a:schemeClr>
                </a:solidFill>
              </a:rPr>
              <a:t>Hand Rotation Detection in Video</a:t>
            </a:r>
          </a:p>
        </p:txBody>
      </p:sp>
      <p:sp>
        <p:nvSpPr>
          <p:cNvPr id="3" name="Subtitle 2">
            <a:extLst>
              <a:ext uri="{FF2B5EF4-FFF2-40B4-BE49-F238E27FC236}">
                <a16:creationId xmlns:a16="http://schemas.microsoft.com/office/drawing/2014/main" id="{28D89FBD-B230-CC46-8FA6-86D4BC9E8BB8}"/>
              </a:ext>
            </a:extLst>
          </p:cNvPr>
          <p:cNvSpPr>
            <a:spLocks noGrp="1"/>
          </p:cNvSpPr>
          <p:nvPr>
            <p:ph type="subTitle" idx="1"/>
          </p:nvPr>
        </p:nvSpPr>
        <p:spPr>
          <a:xfrm>
            <a:off x="1023257" y="965198"/>
            <a:ext cx="2707937" cy="4927602"/>
          </a:xfrm>
        </p:spPr>
        <p:txBody>
          <a:bodyPr anchor="ctr">
            <a:normAutofit/>
          </a:bodyPr>
          <a:lstStyle/>
          <a:p>
            <a:pPr algn="r"/>
            <a:r>
              <a:rPr lang="en-US" sz="2000">
                <a:solidFill>
                  <a:schemeClr val="accent1"/>
                </a:solidFill>
              </a:rPr>
              <a:t>Magson Gao</a:t>
            </a:r>
          </a:p>
        </p:txBody>
      </p:sp>
      <p:cxnSp>
        <p:nvCxnSpPr>
          <p:cNvPr id="10" name="Straight Connector 9">
            <a:extLst>
              <a:ext uri="{FF2B5EF4-FFF2-40B4-BE49-F238E27FC236}">
                <a16:creationId xmlns:a16="http://schemas.microsoft.com/office/drawing/2014/main" id="{F0C57C7C-DFE9-4A1E-B7A9-DF40E63366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5891" y="2057399"/>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52536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195E6-FAEB-0147-A495-2B3D4ABC6666}"/>
              </a:ext>
            </a:extLst>
          </p:cNvPr>
          <p:cNvSpPr>
            <a:spLocks noGrp="1"/>
          </p:cNvSpPr>
          <p:nvPr>
            <p:ph type="title"/>
          </p:nvPr>
        </p:nvSpPr>
        <p:spPr>
          <a:xfrm>
            <a:off x="838200" y="365125"/>
            <a:ext cx="10515600" cy="1325563"/>
          </a:xfrm>
        </p:spPr>
        <p:txBody>
          <a:bodyPr/>
          <a:lstStyle/>
          <a:p>
            <a:r>
              <a:rPr lang="en-US" dirty="0"/>
              <a:t>Extracting Features</a:t>
            </a:r>
          </a:p>
        </p:txBody>
      </p:sp>
      <p:sp>
        <p:nvSpPr>
          <p:cNvPr id="4" name="Rectangle 3">
            <a:extLst>
              <a:ext uri="{FF2B5EF4-FFF2-40B4-BE49-F238E27FC236}">
                <a16:creationId xmlns:a16="http://schemas.microsoft.com/office/drawing/2014/main" id="{23DA2D20-D1A7-FF44-84CC-FFE3EEC200ED}"/>
              </a:ext>
            </a:extLst>
          </p:cNvPr>
          <p:cNvSpPr/>
          <p:nvPr/>
        </p:nvSpPr>
        <p:spPr>
          <a:xfrm>
            <a:off x="605481" y="1810265"/>
            <a:ext cx="5020962" cy="32374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9702125-8CE7-3D4E-8455-3E52E4A93C3C}"/>
              </a:ext>
            </a:extLst>
          </p:cNvPr>
          <p:cNvSpPr txBox="1"/>
          <p:nvPr/>
        </p:nvSpPr>
        <p:spPr>
          <a:xfrm>
            <a:off x="605481" y="1511576"/>
            <a:ext cx="1902939" cy="369332"/>
          </a:xfrm>
          <a:prstGeom prst="rect">
            <a:avLst/>
          </a:prstGeom>
          <a:noFill/>
        </p:spPr>
        <p:txBody>
          <a:bodyPr wrap="square" rtlCol="0">
            <a:spAutoFit/>
          </a:bodyPr>
          <a:lstStyle/>
          <a:p>
            <a:r>
              <a:rPr lang="en-US" dirty="0"/>
              <a:t>DFT</a:t>
            </a:r>
          </a:p>
        </p:txBody>
      </p:sp>
      <p:sp>
        <p:nvSpPr>
          <p:cNvPr id="18" name="Rectangle 17">
            <a:extLst>
              <a:ext uri="{FF2B5EF4-FFF2-40B4-BE49-F238E27FC236}">
                <a16:creationId xmlns:a16="http://schemas.microsoft.com/office/drawing/2014/main" id="{3ACAF449-8327-E540-9E61-26665034D2CC}"/>
              </a:ext>
            </a:extLst>
          </p:cNvPr>
          <p:cNvSpPr/>
          <p:nvPr/>
        </p:nvSpPr>
        <p:spPr>
          <a:xfrm>
            <a:off x="6752968" y="1810265"/>
            <a:ext cx="5020962" cy="32374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EED0F5E7-FC25-744E-9F12-6B5A0CB0813C}"/>
              </a:ext>
            </a:extLst>
          </p:cNvPr>
          <p:cNvSpPr txBox="1"/>
          <p:nvPr/>
        </p:nvSpPr>
        <p:spPr>
          <a:xfrm>
            <a:off x="6752968" y="1511576"/>
            <a:ext cx="1902939" cy="369332"/>
          </a:xfrm>
          <a:prstGeom prst="rect">
            <a:avLst/>
          </a:prstGeom>
          <a:noFill/>
        </p:spPr>
        <p:txBody>
          <a:bodyPr wrap="square" rtlCol="0">
            <a:spAutoFit/>
          </a:bodyPr>
          <a:lstStyle/>
          <a:p>
            <a:r>
              <a:rPr lang="en-US" dirty="0"/>
              <a:t>Transformed DFT</a:t>
            </a:r>
          </a:p>
        </p:txBody>
      </p:sp>
      <p:pic>
        <p:nvPicPr>
          <p:cNvPr id="9" name="Picture 8">
            <a:extLst>
              <a:ext uri="{FF2B5EF4-FFF2-40B4-BE49-F238E27FC236}">
                <a16:creationId xmlns:a16="http://schemas.microsoft.com/office/drawing/2014/main" id="{4F2D18EE-C47A-4B41-AB80-ADAEEE84ED34}"/>
              </a:ext>
            </a:extLst>
          </p:cNvPr>
          <p:cNvPicPr>
            <a:picLocks noChangeAspect="1"/>
          </p:cNvPicPr>
          <p:nvPr/>
        </p:nvPicPr>
        <p:blipFill>
          <a:blip r:embed="rId2"/>
          <a:stretch>
            <a:fillRect/>
          </a:stretch>
        </p:blipFill>
        <p:spPr>
          <a:xfrm>
            <a:off x="639757" y="2092377"/>
            <a:ext cx="4965798" cy="2691897"/>
          </a:xfrm>
          <a:prstGeom prst="rect">
            <a:avLst/>
          </a:prstGeom>
        </p:spPr>
      </p:pic>
      <p:pic>
        <p:nvPicPr>
          <p:cNvPr id="12" name="Picture 11">
            <a:extLst>
              <a:ext uri="{FF2B5EF4-FFF2-40B4-BE49-F238E27FC236}">
                <a16:creationId xmlns:a16="http://schemas.microsoft.com/office/drawing/2014/main" id="{478897B8-2ED2-EE49-B05F-D39667672323}"/>
              </a:ext>
            </a:extLst>
          </p:cNvPr>
          <p:cNvPicPr>
            <a:picLocks noChangeAspect="1"/>
          </p:cNvPicPr>
          <p:nvPr/>
        </p:nvPicPr>
        <p:blipFill rotWithShape="1">
          <a:blip r:embed="rId3"/>
          <a:srcRect t="53769"/>
          <a:stretch/>
        </p:blipFill>
        <p:spPr>
          <a:xfrm>
            <a:off x="6804137" y="2223006"/>
            <a:ext cx="4941727" cy="2430637"/>
          </a:xfrm>
          <a:prstGeom prst="rect">
            <a:avLst/>
          </a:prstGeom>
        </p:spPr>
      </p:pic>
    </p:spTree>
    <p:extLst>
      <p:ext uri="{BB962C8B-B14F-4D97-AF65-F5344CB8AC3E}">
        <p14:creationId xmlns:p14="http://schemas.microsoft.com/office/powerpoint/2010/main" val="19448734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0A771-6571-5941-B4D9-F9E30E702864}"/>
              </a:ext>
            </a:extLst>
          </p:cNvPr>
          <p:cNvSpPr>
            <a:spLocks noGrp="1"/>
          </p:cNvSpPr>
          <p:nvPr>
            <p:ph type="title"/>
          </p:nvPr>
        </p:nvSpPr>
        <p:spPr/>
        <p:txBody>
          <a:bodyPr/>
          <a:lstStyle/>
          <a:p>
            <a:r>
              <a:rPr lang="en-US" dirty="0"/>
              <a:t>Extracting Features (continued)</a:t>
            </a:r>
          </a:p>
        </p:txBody>
      </p:sp>
      <p:pic>
        <p:nvPicPr>
          <p:cNvPr id="4" name="Picture 3">
            <a:extLst>
              <a:ext uri="{FF2B5EF4-FFF2-40B4-BE49-F238E27FC236}">
                <a16:creationId xmlns:a16="http://schemas.microsoft.com/office/drawing/2014/main" id="{3C3B3BC8-9607-E44E-BDC6-2A559FE0F9FF}"/>
              </a:ext>
            </a:extLst>
          </p:cNvPr>
          <p:cNvPicPr>
            <a:picLocks noChangeAspect="1"/>
          </p:cNvPicPr>
          <p:nvPr/>
        </p:nvPicPr>
        <p:blipFill rotWithShape="1">
          <a:blip r:embed="rId2"/>
          <a:srcRect t="53769"/>
          <a:stretch/>
        </p:blipFill>
        <p:spPr>
          <a:xfrm>
            <a:off x="621701" y="2213681"/>
            <a:ext cx="4941727" cy="2430637"/>
          </a:xfrm>
          <a:prstGeom prst="rect">
            <a:avLst/>
          </a:prstGeom>
        </p:spPr>
      </p:pic>
      <p:cxnSp>
        <p:nvCxnSpPr>
          <p:cNvPr id="6" name="Straight Connector 5">
            <a:extLst>
              <a:ext uri="{FF2B5EF4-FFF2-40B4-BE49-F238E27FC236}">
                <a16:creationId xmlns:a16="http://schemas.microsoft.com/office/drawing/2014/main" id="{319C072F-E64B-1C48-B811-DFA7DBF567F4}"/>
              </a:ext>
            </a:extLst>
          </p:cNvPr>
          <p:cNvCxnSpPr/>
          <p:nvPr/>
        </p:nvCxnSpPr>
        <p:spPr>
          <a:xfrm>
            <a:off x="879143"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19B273C3-F4C8-7D44-963F-6592050A7345}"/>
              </a:ext>
            </a:extLst>
          </p:cNvPr>
          <p:cNvCxnSpPr/>
          <p:nvPr/>
        </p:nvCxnSpPr>
        <p:spPr>
          <a:xfrm>
            <a:off x="1277203"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E874EE1-76E4-584F-B10B-DB2110C2EAB8}"/>
              </a:ext>
            </a:extLst>
          </p:cNvPr>
          <p:cNvCxnSpPr/>
          <p:nvPr/>
        </p:nvCxnSpPr>
        <p:spPr>
          <a:xfrm>
            <a:off x="1277203"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8464F0B-598C-1D4E-9636-6380C133B8A4}"/>
              </a:ext>
            </a:extLst>
          </p:cNvPr>
          <p:cNvCxnSpPr/>
          <p:nvPr/>
        </p:nvCxnSpPr>
        <p:spPr>
          <a:xfrm>
            <a:off x="1675263"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51B1AD7-377E-714B-85D5-D99B8CB9CC25}"/>
              </a:ext>
            </a:extLst>
          </p:cNvPr>
          <p:cNvCxnSpPr/>
          <p:nvPr/>
        </p:nvCxnSpPr>
        <p:spPr>
          <a:xfrm>
            <a:off x="1675262"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11D8D38-4360-2844-BC24-1C99CB9B9E6D}"/>
              </a:ext>
            </a:extLst>
          </p:cNvPr>
          <p:cNvCxnSpPr/>
          <p:nvPr/>
        </p:nvCxnSpPr>
        <p:spPr>
          <a:xfrm>
            <a:off x="2073322"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1B69D3E-2A99-3A42-A570-F14A7E400524}"/>
              </a:ext>
            </a:extLst>
          </p:cNvPr>
          <p:cNvCxnSpPr/>
          <p:nvPr/>
        </p:nvCxnSpPr>
        <p:spPr>
          <a:xfrm>
            <a:off x="2073322" y="1878842"/>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4F56C47-78C4-174C-841B-75693A765DD8}"/>
              </a:ext>
            </a:extLst>
          </p:cNvPr>
          <p:cNvCxnSpPr/>
          <p:nvPr/>
        </p:nvCxnSpPr>
        <p:spPr>
          <a:xfrm>
            <a:off x="2471382" y="1878842"/>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D540689-027E-624D-8217-7BDC6AF47ADC}"/>
              </a:ext>
            </a:extLst>
          </p:cNvPr>
          <p:cNvCxnSpPr/>
          <p:nvPr/>
        </p:nvCxnSpPr>
        <p:spPr>
          <a:xfrm>
            <a:off x="2464558"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A4E9916-92DF-9048-B7B3-92B742F2930B}"/>
              </a:ext>
            </a:extLst>
          </p:cNvPr>
          <p:cNvCxnSpPr/>
          <p:nvPr/>
        </p:nvCxnSpPr>
        <p:spPr>
          <a:xfrm>
            <a:off x="2862618"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07B9AE6-51D8-704C-AFF4-733F65D5A741}"/>
              </a:ext>
            </a:extLst>
          </p:cNvPr>
          <p:cNvCxnSpPr/>
          <p:nvPr/>
        </p:nvCxnSpPr>
        <p:spPr>
          <a:xfrm>
            <a:off x="2862618"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BFC4C49-BA60-F04D-ACC4-F42937C879D2}"/>
              </a:ext>
            </a:extLst>
          </p:cNvPr>
          <p:cNvCxnSpPr/>
          <p:nvPr/>
        </p:nvCxnSpPr>
        <p:spPr>
          <a:xfrm>
            <a:off x="3260678"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7B8B890-F313-8645-830B-C40A805947B6}"/>
              </a:ext>
            </a:extLst>
          </p:cNvPr>
          <p:cNvCxnSpPr/>
          <p:nvPr/>
        </p:nvCxnSpPr>
        <p:spPr>
          <a:xfrm>
            <a:off x="3260677"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7005DDD-BC32-E74F-A754-69F83D64C09F}"/>
              </a:ext>
            </a:extLst>
          </p:cNvPr>
          <p:cNvCxnSpPr/>
          <p:nvPr/>
        </p:nvCxnSpPr>
        <p:spPr>
          <a:xfrm>
            <a:off x="3658737"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8777A72-B936-E14E-AA2A-EC9AFFEAF510}"/>
              </a:ext>
            </a:extLst>
          </p:cNvPr>
          <p:cNvCxnSpPr/>
          <p:nvPr/>
        </p:nvCxnSpPr>
        <p:spPr>
          <a:xfrm>
            <a:off x="3658737" y="1878842"/>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1E0F3B6-94D6-B948-8488-62699DCA3D80}"/>
              </a:ext>
            </a:extLst>
          </p:cNvPr>
          <p:cNvCxnSpPr/>
          <p:nvPr/>
        </p:nvCxnSpPr>
        <p:spPr>
          <a:xfrm>
            <a:off x="4056797" y="1878842"/>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A9B8214-0723-FD4D-9FB2-B427546BB9C4}"/>
              </a:ext>
            </a:extLst>
          </p:cNvPr>
          <p:cNvCxnSpPr/>
          <p:nvPr/>
        </p:nvCxnSpPr>
        <p:spPr>
          <a:xfrm>
            <a:off x="2867167"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34CF37DC-9BA8-804C-9EFC-D903607B5CB0}"/>
              </a:ext>
            </a:extLst>
          </p:cNvPr>
          <p:cNvCxnSpPr/>
          <p:nvPr/>
        </p:nvCxnSpPr>
        <p:spPr>
          <a:xfrm>
            <a:off x="2867167" y="1878842"/>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DCE7D79-A83D-594D-9ABA-A713764D2C86}"/>
              </a:ext>
            </a:extLst>
          </p:cNvPr>
          <p:cNvCxnSpPr/>
          <p:nvPr/>
        </p:nvCxnSpPr>
        <p:spPr>
          <a:xfrm>
            <a:off x="3265227" y="1878842"/>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E9076B7-DF05-C846-A733-D2C197039862}"/>
              </a:ext>
            </a:extLst>
          </p:cNvPr>
          <p:cNvCxnSpPr/>
          <p:nvPr/>
        </p:nvCxnSpPr>
        <p:spPr>
          <a:xfrm>
            <a:off x="3258403"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193D419-9C87-3841-AA4A-BEC4FB02D7C5}"/>
              </a:ext>
            </a:extLst>
          </p:cNvPr>
          <p:cNvCxnSpPr/>
          <p:nvPr/>
        </p:nvCxnSpPr>
        <p:spPr>
          <a:xfrm>
            <a:off x="3656463"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0098718-3A97-C540-8BFB-A53CB78B53CA}"/>
              </a:ext>
            </a:extLst>
          </p:cNvPr>
          <p:cNvCxnSpPr/>
          <p:nvPr/>
        </p:nvCxnSpPr>
        <p:spPr>
          <a:xfrm>
            <a:off x="3656463"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91A629C-6B57-5848-A11B-6DA9CD693637}"/>
              </a:ext>
            </a:extLst>
          </p:cNvPr>
          <p:cNvCxnSpPr/>
          <p:nvPr/>
        </p:nvCxnSpPr>
        <p:spPr>
          <a:xfrm>
            <a:off x="4054523"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76E5E40-C4D1-4548-957F-B83ACAE8C397}"/>
              </a:ext>
            </a:extLst>
          </p:cNvPr>
          <p:cNvCxnSpPr/>
          <p:nvPr/>
        </p:nvCxnSpPr>
        <p:spPr>
          <a:xfrm>
            <a:off x="4054522"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932C137-2352-094D-AC05-18AE0387F4B1}"/>
              </a:ext>
            </a:extLst>
          </p:cNvPr>
          <p:cNvCxnSpPr/>
          <p:nvPr/>
        </p:nvCxnSpPr>
        <p:spPr>
          <a:xfrm>
            <a:off x="4452582" y="1883391"/>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DBD4F65-3AD8-734B-9E69-2F76723D0106}"/>
              </a:ext>
            </a:extLst>
          </p:cNvPr>
          <p:cNvCxnSpPr/>
          <p:nvPr/>
        </p:nvCxnSpPr>
        <p:spPr>
          <a:xfrm>
            <a:off x="4452582" y="1878842"/>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72C955C-21B0-F343-86ED-5CE90B2831AD}"/>
              </a:ext>
            </a:extLst>
          </p:cNvPr>
          <p:cNvCxnSpPr/>
          <p:nvPr/>
        </p:nvCxnSpPr>
        <p:spPr>
          <a:xfrm>
            <a:off x="4850642" y="1878842"/>
            <a:ext cx="0" cy="3998794"/>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pic>
        <p:nvPicPr>
          <p:cNvPr id="35" name="Picture 34">
            <a:extLst>
              <a:ext uri="{FF2B5EF4-FFF2-40B4-BE49-F238E27FC236}">
                <a16:creationId xmlns:a16="http://schemas.microsoft.com/office/drawing/2014/main" id="{07EAC85E-5101-CC40-937F-E83907A358CB}"/>
              </a:ext>
            </a:extLst>
          </p:cNvPr>
          <p:cNvPicPr>
            <a:picLocks noChangeAspect="1"/>
          </p:cNvPicPr>
          <p:nvPr/>
        </p:nvPicPr>
        <p:blipFill rotWithShape="1">
          <a:blip r:embed="rId3"/>
          <a:srcRect b="49197"/>
          <a:stretch/>
        </p:blipFill>
        <p:spPr>
          <a:xfrm>
            <a:off x="6628572" y="2128761"/>
            <a:ext cx="4941727" cy="2600478"/>
          </a:xfrm>
          <a:prstGeom prst="rect">
            <a:avLst/>
          </a:prstGeom>
        </p:spPr>
      </p:pic>
    </p:spTree>
    <p:extLst>
      <p:ext uri="{BB962C8B-B14F-4D97-AF65-F5344CB8AC3E}">
        <p14:creationId xmlns:p14="http://schemas.microsoft.com/office/powerpoint/2010/main" val="11057984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fade">
                                      <p:cBhvr>
                                        <p:cTn id="67" dur="500"/>
                                        <p:tgtEl>
                                          <p:spTgt spid="27"/>
                                        </p:tgtEl>
                                      </p:cBhvr>
                                    </p:animEffect>
                                  </p:childTnLst>
                                </p:cTn>
                              </p:par>
                              <p:par>
                                <p:cTn id="68" presetID="10" presetClass="entr" presetSubtype="0" fill="hold" nodeType="withEffect">
                                  <p:stCondLst>
                                    <p:cond delay="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500"/>
                                        <p:tgtEl>
                                          <p:spTgt spid="28"/>
                                        </p:tgtEl>
                                      </p:cBhvr>
                                    </p:animEffect>
                                  </p:childTnLst>
                                </p:cTn>
                              </p:par>
                              <p:par>
                                <p:cTn id="71" presetID="10" presetClass="entr" presetSubtype="0" fill="hold" nodeType="withEffect">
                                  <p:stCondLst>
                                    <p:cond delay="0"/>
                                  </p:stCondLst>
                                  <p:childTnLst>
                                    <p:set>
                                      <p:cBhvr>
                                        <p:cTn id="72" dur="1" fill="hold">
                                          <p:stCondLst>
                                            <p:cond delay="0"/>
                                          </p:stCondLst>
                                        </p:cTn>
                                        <p:tgtEl>
                                          <p:spTgt spid="29"/>
                                        </p:tgtEl>
                                        <p:attrNameLst>
                                          <p:attrName>style.visibility</p:attrName>
                                        </p:attrNameLst>
                                      </p:cBhvr>
                                      <p:to>
                                        <p:strVal val="visible"/>
                                      </p:to>
                                    </p:set>
                                    <p:animEffect transition="in" filter="fade">
                                      <p:cBhvr>
                                        <p:cTn id="73" dur="500"/>
                                        <p:tgtEl>
                                          <p:spTgt spid="29"/>
                                        </p:tgtEl>
                                      </p:cBhvr>
                                    </p:animEffect>
                                  </p:childTnLst>
                                </p:cTn>
                              </p:par>
                              <p:par>
                                <p:cTn id="74" presetID="10" presetClass="entr" presetSubtype="0" fill="hold" nodeType="withEffect">
                                  <p:stCondLst>
                                    <p:cond delay="0"/>
                                  </p:stCondLst>
                                  <p:childTnLst>
                                    <p:set>
                                      <p:cBhvr>
                                        <p:cTn id="75" dur="1" fill="hold">
                                          <p:stCondLst>
                                            <p:cond delay="0"/>
                                          </p:stCondLst>
                                        </p:cTn>
                                        <p:tgtEl>
                                          <p:spTgt spid="30"/>
                                        </p:tgtEl>
                                        <p:attrNameLst>
                                          <p:attrName>style.visibility</p:attrName>
                                        </p:attrNameLst>
                                      </p:cBhvr>
                                      <p:to>
                                        <p:strVal val="visible"/>
                                      </p:to>
                                    </p:set>
                                    <p:animEffect transition="in" filter="fade">
                                      <p:cBhvr>
                                        <p:cTn id="76" dur="500"/>
                                        <p:tgtEl>
                                          <p:spTgt spid="30"/>
                                        </p:tgtEl>
                                      </p:cBhvr>
                                    </p:animEffect>
                                  </p:childTnLst>
                                </p:cTn>
                              </p:par>
                              <p:par>
                                <p:cTn id="77" presetID="10" presetClass="entr" presetSubtype="0" fill="hold" nodeType="withEffect">
                                  <p:stCondLst>
                                    <p:cond delay="0"/>
                                  </p:stCondLst>
                                  <p:childTnLst>
                                    <p:set>
                                      <p:cBhvr>
                                        <p:cTn id="78" dur="1" fill="hold">
                                          <p:stCondLst>
                                            <p:cond delay="0"/>
                                          </p:stCondLst>
                                        </p:cTn>
                                        <p:tgtEl>
                                          <p:spTgt spid="31"/>
                                        </p:tgtEl>
                                        <p:attrNameLst>
                                          <p:attrName>style.visibility</p:attrName>
                                        </p:attrNameLst>
                                      </p:cBhvr>
                                      <p:to>
                                        <p:strVal val="visible"/>
                                      </p:to>
                                    </p:set>
                                    <p:animEffect transition="in" filter="fade">
                                      <p:cBhvr>
                                        <p:cTn id="79" dur="500"/>
                                        <p:tgtEl>
                                          <p:spTgt spid="31"/>
                                        </p:tgtEl>
                                      </p:cBhvr>
                                    </p:animEffect>
                                  </p:childTnLst>
                                </p:cTn>
                              </p:par>
                              <p:par>
                                <p:cTn id="80" presetID="10" presetClass="entr" presetSubtype="0" fill="hold" nodeType="withEffect">
                                  <p:stCondLst>
                                    <p:cond delay="0"/>
                                  </p:stCondLst>
                                  <p:childTnLst>
                                    <p:set>
                                      <p:cBhvr>
                                        <p:cTn id="81" dur="1" fill="hold">
                                          <p:stCondLst>
                                            <p:cond delay="0"/>
                                          </p:stCondLst>
                                        </p:cTn>
                                        <p:tgtEl>
                                          <p:spTgt spid="32"/>
                                        </p:tgtEl>
                                        <p:attrNameLst>
                                          <p:attrName>style.visibility</p:attrName>
                                        </p:attrNameLst>
                                      </p:cBhvr>
                                      <p:to>
                                        <p:strVal val="visible"/>
                                      </p:to>
                                    </p:set>
                                    <p:animEffect transition="in" filter="fade">
                                      <p:cBhvr>
                                        <p:cTn id="82" dur="500"/>
                                        <p:tgtEl>
                                          <p:spTgt spid="32"/>
                                        </p:tgtEl>
                                      </p:cBhvr>
                                    </p:animEffect>
                                  </p:childTnLst>
                                </p:cTn>
                              </p:par>
                              <p:par>
                                <p:cTn id="83" presetID="10" presetClass="entr" presetSubtype="0" fill="hold" nodeType="withEffect">
                                  <p:stCondLst>
                                    <p:cond delay="0"/>
                                  </p:stCondLst>
                                  <p:childTnLst>
                                    <p:set>
                                      <p:cBhvr>
                                        <p:cTn id="84" dur="1" fill="hold">
                                          <p:stCondLst>
                                            <p:cond delay="0"/>
                                          </p:stCondLst>
                                        </p:cTn>
                                        <p:tgtEl>
                                          <p:spTgt spid="33"/>
                                        </p:tgtEl>
                                        <p:attrNameLst>
                                          <p:attrName>style.visibility</p:attrName>
                                        </p:attrNameLst>
                                      </p:cBhvr>
                                      <p:to>
                                        <p:strVal val="visible"/>
                                      </p:to>
                                    </p:set>
                                    <p:animEffect transition="in" filter="fade">
                                      <p:cBhvr>
                                        <p:cTn id="85" dur="500"/>
                                        <p:tgtEl>
                                          <p:spTgt spid="33"/>
                                        </p:tgtEl>
                                      </p:cBhvr>
                                    </p:animEffect>
                                  </p:childTnLst>
                                </p:cTn>
                              </p:par>
                              <p:par>
                                <p:cTn id="86" presetID="10" presetClass="entr" presetSubtype="0" fill="hold" nodeType="withEffect">
                                  <p:stCondLst>
                                    <p:cond delay="0"/>
                                  </p:stCondLst>
                                  <p:childTnLst>
                                    <p:set>
                                      <p:cBhvr>
                                        <p:cTn id="87" dur="1" fill="hold">
                                          <p:stCondLst>
                                            <p:cond delay="0"/>
                                          </p:stCondLst>
                                        </p:cTn>
                                        <p:tgtEl>
                                          <p:spTgt spid="35"/>
                                        </p:tgtEl>
                                        <p:attrNameLst>
                                          <p:attrName>style.visibility</p:attrName>
                                        </p:attrNameLst>
                                      </p:cBhvr>
                                      <p:to>
                                        <p:strVal val="visible"/>
                                      </p:to>
                                    </p:set>
                                    <p:animEffect transition="in" filter="fade">
                                      <p:cBhvr>
                                        <p:cTn id="88"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06929-528F-9447-A32E-A0AF0D046852}"/>
              </a:ext>
            </a:extLst>
          </p:cNvPr>
          <p:cNvSpPr>
            <a:spLocks noGrp="1"/>
          </p:cNvSpPr>
          <p:nvPr>
            <p:ph type="title"/>
          </p:nvPr>
        </p:nvSpPr>
        <p:spPr/>
        <p:txBody>
          <a:bodyPr/>
          <a:lstStyle/>
          <a:p>
            <a:r>
              <a:rPr lang="en-US" dirty="0"/>
              <a:t>Removing Unwanted Peaks</a:t>
            </a:r>
          </a:p>
        </p:txBody>
      </p:sp>
      <p:pic>
        <p:nvPicPr>
          <p:cNvPr id="8" name="Picture 7">
            <a:extLst>
              <a:ext uri="{FF2B5EF4-FFF2-40B4-BE49-F238E27FC236}">
                <a16:creationId xmlns:a16="http://schemas.microsoft.com/office/drawing/2014/main" id="{E57D8916-750B-4442-8E82-4CB6D1FA96F8}"/>
              </a:ext>
            </a:extLst>
          </p:cNvPr>
          <p:cNvPicPr>
            <a:picLocks noChangeAspect="1"/>
          </p:cNvPicPr>
          <p:nvPr/>
        </p:nvPicPr>
        <p:blipFill>
          <a:blip r:embed="rId2"/>
          <a:stretch>
            <a:fillRect/>
          </a:stretch>
        </p:blipFill>
        <p:spPr>
          <a:xfrm>
            <a:off x="1325065" y="1690688"/>
            <a:ext cx="9541870" cy="5416115"/>
          </a:xfrm>
          <a:prstGeom prst="rect">
            <a:avLst/>
          </a:prstGeom>
        </p:spPr>
      </p:pic>
    </p:spTree>
    <p:extLst>
      <p:ext uri="{BB962C8B-B14F-4D97-AF65-F5344CB8AC3E}">
        <p14:creationId xmlns:p14="http://schemas.microsoft.com/office/powerpoint/2010/main" val="660628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01E94-FB6F-7347-B8EE-F092E92DE304}"/>
              </a:ext>
            </a:extLst>
          </p:cNvPr>
          <p:cNvSpPr>
            <a:spLocks noGrp="1"/>
          </p:cNvSpPr>
          <p:nvPr>
            <p:ph type="title"/>
          </p:nvPr>
        </p:nvSpPr>
        <p:spPr/>
        <p:txBody>
          <a:bodyPr/>
          <a:lstStyle/>
          <a:p>
            <a:r>
              <a:rPr lang="en-US" dirty="0"/>
              <a:t>Training Neural Network</a:t>
            </a:r>
          </a:p>
        </p:txBody>
      </p:sp>
      <p:pic>
        <p:nvPicPr>
          <p:cNvPr id="5" name="Picture 4">
            <a:extLst>
              <a:ext uri="{FF2B5EF4-FFF2-40B4-BE49-F238E27FC236}">
                <a16:creationId xmlns:a16="http://schemas.microsoft.com/office/drawing/2014/main" id="{E652273E-8D67-574F-BBDC-DB7F6B3BC638}"/>
              </a:ext>
            </a:extLst>
          </p:cNvPr>
          <p:cNvPicPr>
            <a:picLocks noChangeAspect="1"/>
          </p:cNvPicPr>
          <p:nvPr/>
        </p:nvPicPr>
        <p:blipFill>
          <a:blip r:embed="rId2"/>
          <a:stretch>
            <a:fillRect/>
          </a:stretch>
        </p:blipFill>
        <p:spPr>
          <a:xfrm>
            <a:off x="838200" y="2056546"/>
            <a:ext cx="4460475" cy="2744908"/>
          </a:xfrm>
          <a:prstGeom prst="rect">
            <a:avLst/>
          </a:prstGeom>
        </p:spPr>
      </p:pic>
      <p:pic>
        <p:nvPicPr>
          <p:cNvPr id="7" name="Picture 6">
            <a:extLst>
              <a:ext uri="{FF2B5EF4-FFF2-40B4-BE49-F238E27FC236}">
                <a16:creationId xmlns:a16="http://schemas.microsoft.com/office/drawing/2014/main" id="{40215D59-1F3C-054F-BE11-55D6818EBA71}"/>
              </a:ext>
            </a:extLst>
          </p:cNvPr>
          <p:cNvPicPr>
            <a:picLocks noChangeAspect="1"/>
          </p:cNvPicPr>
          <p:nvPr/>
        </p:nvPicPr>
        <p:blipFill>
          <a:blip r:embed="rId3"/>
          <a:stretch>
            <a:fillRect/>
          </a:stretch>
        </p:blipFill>
        <p:spPr>
          <a:xfrm>
            <a:off x="6564573" y="1560525"/>
            <a:ext cx="4581636" cy="4169366"/>
          </a:xfrm>
          <a:prstGeom prst="rect">
            <a:avLst/>
          </a:prstGeom>
        </p:spPr>
      </p:pic>
    </p:spTree>
    <p:extLst>
      <p:ext uri="{BB962C8B-B14F-4D97-AF65-F5344CB8AC3E}">
        <p14:creationId xmlns:p14="http://schemas.microsoft.com/office/powerpoint/2010/main" val="7684627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E650DD-67D6-1D41-9AD1-B07264F3C4EB}"/>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Results</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B94D10A-6093-5E41-A1E1-4F6D33FCAC67}"/>
              </a:ext>
            </a:extLst>
          </p:cNvPr>
          <p:cNvSpPr>
            <a:spLocks noGrp="1"/>
          </p:cNvSpPr>
          <p:nvPr>
            <p:ph idx="1"/>
          </p:nvPr>
        </p:nvSpPr>
        <p:spPr>
          <a:xfrm>
            <a:off x="4976031" y="963877"/>
            <a:ext cx="6377769" cy="4930246"/>
          </a:xfrm>
        </p:spPr>
        <p:txBody>
          <a:bodyPr anchor="ctr">
            <a:normAutofit/>
          </a:bodyPr>
          <a:lstStyle/>
          <a:p>
            <a:r>
              <a:rPr lang="en-US" sz="2400"/>
              <a:t>90% validation accuracy after 500 epochs.</a:t>
            </a:r>
          </a:p>
          <a:p>
            <a:r>
              <a:rPr lang="en-US" sz="2400"/>
              <a:t>Final system uses constant thresholds to determine stationarity of hand and presence of hand and the neural network to determine left or right rotation (this is due to the poor quality training data).</a:t>
            </a:r>
          </a:p>
          <a:p>
            <a:pPr marL="0" indent="0">
              <a:buNone/>
            </a:pPr>
            <a:endParaRPr lang="en-US" sz="2400"/>
          </a:p>
        </p:txBody>
      </p:sp>
    </p:spTree>
    <p:extLst>
      <p:ext uri="{BB962C8B-B14F-4D97-AF65-F5344CB8AC3E}">
        <p14:creationId xmlns:p14="http://schemas.microsoft.com/office/powerpoint/2010/main" val="31827709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20637-1939-ED47-9962-5FB3B1390030}"/>
              </a:ext>
            </a:extLst>
          </p:cNvPr>
          <p:cNvSpPr>
            <a:spLocks noGrp="1"/>
          </p:cNvSpPr>
          <p:nvPr>
            <p:ph type="title"/>
          </p:nvPr>
        </p:nvSpPr>
        <p:spPr/>
        <p:txBody>
          <a:bodyPr/>
          <a:lstStyle/>
          <a:p>
            <a:r>
              <a:rPr lang="en-US" dirty="0"/>
              <a:t>Results</a:t>
            </a:r>
          </a:p>
        </p:txBody>
      </p:sp>
      <p:pic>
        <p:nvPicPr>
          <p:cNvPr id="5" name="Screen Recording 2019-05-04 at 14.39.41.mov">
            <a:hlinkClick r:id="" action="ppaction://media"/>
            <a:extLst>
              <a:ext uri="{FF2B5EF4-FFF2-40B4-BE49-F238E27FC236}">
                <a16:creationId xmlns:a16="http://schemas.microsoft.com/office/drawing/2014/main" id="{7C0EB500-AA7E-6843-813F-5FCB8D90D4F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69910" y="1268105"/>
            <a:ext cx="8725469" cy="5453418"/>
          </a:xfrm>
          <a:prstGeom prst="rect">
            <a:avLst/>
          </a:prstGeom>
        </p:spPr>
      </p:pic>
    </p:spTree>
    <p:extLst>
      <p:ext uri="{BB962C8B-B14F-4D97-AF65-F5344CB8AC3E}">
        <p14:creationId xmlns:p14="http://schemas.microsoft.com/office/powerpoint/2010/main" val="25315785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32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3C1B6D-9CFF-F44E-A50B-10EE28D2ACC1}"/>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Future Work</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591E4BD-D1E5-0649-BAEC-679C1805D5D0}"/>
              </a:ext>
            </a:extLst>
          </p:cNvPr>
          <p:cNvSpPr>
            <a:spLocks noGrp="1"/>
          </p:cNvSpPr>
          <p:nvPr>
            <p:ph idx="1"/>
          </p:nvPr>
        </p:nvSpPr>
        <p:spPr>
          <a:xfrm>
            <a:off x="4976031" y="963877"/>
            <a:ext cx="6377769" cy="4930246"/>
          </a:xfrm>
        </p:spPr>
        <p:txBody>
          <a:bodyPr anchor="ctr">
            <a:normAutofit/>
          </a:bodyPr>
          <a:lstStyle/>
          <a:p>
            <a:r>
              <a:rPr lang="en-US" sz="2400"/>
              <a:t>Currently detects hand rotation but not does not do gesture detection.</a:t>
            </a:r>
          </a:p>
          <a:p>
            <a:r>
              <a:rPr lang="en-US" sz="2400"/>
              <a:t>Can only detect a single hand- this could be extended to multiple hands with block processing.</a:t>
            </a:r>
          </a:p>
          <a:p>
            <a:r>
              <a:rPr lang="en-US" sz="2400"/>
              <a:t>With better training data and more epochs system could perhaps determine speed of rotation.</a:t>
            </a:r>
          </a:p>
        </p:txBody>
      </p:sp>
    </p:spTree>
    <p:extLst>
      <p:ext uri="{BB962C8B-B14F-4D97-AF65-F5344CB8AC3E}">
        <p14:creationId xmlns:p14="http://schemas.microsoft.com/office/powerpoint/2010/main" val="3368326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9">
            <a:extLst>
              <a:ext uri="{FF2B5EF4-FFF2-40B4-BE49-F238E27FC236}">
                <a16:creationId xmlns:a16="http://schemas.microsoft.com/office/drawing/2014/main" id="{D8386171-E87D-46AB-8718-4CE2A88748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26">
            <a:extLst>
              <a:ext uri="{FF2B5EF4-FFF2-40B4-BE49-F238E27FC236}">
                <a16:creationId xmlns:a16="http://schemas.microsoft.com/office/drawing/2014/main" id="{207CB456-8849-413C-8210-B663779A32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513936D-D1EB-4E42-A97F-942BA1F3DF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4FF913C1-448F-E94C-84E1-2EA09388B1BB}"/>
              </a:ext>
            </a:extLst>
          </p:cNvPr>
          <p:cNvSpPr>
            <a:spLocks noGrp="1"/>
          </p:cNvSpPr>
          <p:nvPr>
            <p:ph type="ctrTitle"/>
          </p:nvPr>
        </p:nvSpPr>
        <p:spPr>
          <a:xfrm>
            <a:off x="1524000" y="1376362"/>
            <a:ext cx="9144000" cy="2603274"/>
          </a:xfrm>
        </p:spPr>
        <p:txBody>
          <a:bodyPr>
            <a:normAutofit/>
          </a:bodyPr>
          <a:lstStyle/>
          <a:p>
            <a:r>
              <a:rPr lang="en-US" sz="5400" dirty="0"/>
              <a:t>Thank you for your attention.</a:t>
            </a:r>
          </a:p>
        </p:txBody>
      </p:sp>
      <p:sp>
        <p:nvSpPr>
          <p:cNvPr id="5" name="Subtitle 4">
            <a:extLst>
              <a:ext uri="{FF2B5EF4-FFF2-40B4-BE49-F238E27FC236}">
                <a16:creationId xmlns:a16="http://schemas.microsoft.com/office/drawing/2014/main" id="{F3732BBD-198E-594F-A973-263B984F18F5}"/>
              </a:ext>
            </a:extLst>
          </p:cNvPr>
          <p:cNvSpPr>
            <a:spLocks noGrp="1"/>
          </p:cNvSpPr>
          <p:nvPr>
            <p:ph type="subTitle" idx="1"/>
          </p:nvPr>
        </p:nvSpPr>
        <p:spPr>
          <a:xfrm>
            <a:off x="1524000" y="4118088"/>
            <a:ext cx="9144000" cy="1393711"/>
          </a:xfrm>
        </p:spPr>
        <p:txBody>
          <a:bodyPr>
            <a:normAutofit/>
          </a:bodyPr>
          <a:lstStyle/>
          <a:p>
            <a:r>
              <a:rPr lang="en-US" dirty="0"/>
              <a:t>Any Questions?</a:t>
            </a:r>
          </a:p>
        </p:txBody>
      </p:sp>
    </p:spTree>
    <p:extLst>
      <p:ext uri="{BB962C8B-B14F-4D97-AF65-F5344CB8AC3E}">
        <p14:creationId xmlns:p14="http://schemas.microsoft.com/office/powerpoint/2010/main" val="312667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560C7-6C1C-C84D-A159-001C0122428C}"/>
              </a:ext>
            </a:extLst>
          </p:cNvPr>
          <p:cNvSpPr>
            <a:spLocks noGrp="1"/>
          </p:cNvSpPr>
          <p:nvPr>
            <p:ph type="title"/>
          </p:nvPr>
        </p:nvSpPr>
        <p:spPr>
          <a:xfrm>
            <a:off x="642996" y="4571216"/>
            <a:ext cx="10906008" cy="1115415"/>
          </a:xfrm>
        </p:spPr>
        <p:txBody>
          <a:bodyPr vert="horz" lIns="91440" tIns="45720" rIns="91440" bIns="45720" rtlCol="0" anchor="b">
            <a:normAutofit/>
          </a:bodyPr>
          <a:lstStyle/>
          <a:p>
            <a:pPr algn="ctr"/>
            <a:r>
              <a:rPr lang="en-US" sz="6000" kern="1200" dirty="0">
                <a:solidFill>
                  <a:schemeClr val="tx1"/>
                </a:solidFill>
                <a:latin typeface="+mj-lt"/>
                <a:ea typeface="+mj-ea"/>
                <a:cs typeface="+mj-cs"/>
              </a:rPr>
              <a:t>Motivation</a:t>
            </a:r>
          </a:p>
        </p:txBody>
      </p:sp>
      <p:pic>
        <p:nvPicPr>
          <p:cNvPr id="5" name="Picture 4" descr="Leap Motion - Wikipedia">
            <a:extLst>
              <a:ext uri="{FF2B5EF4-FFF2-40B4-BE49-F238E27FC236}">
                <a16:creationId xmlns:a16="http://schemas.microsoft.com/office/drawing/2014/main" id="{2BE67D47-52BA-B146-A2D6-50B95C1CB6FB}"/>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2563" r="12934" b="-1"/>
          <a:stretch/>
        </p:blipFill>
        <p:spPr>
          <a:xfrm>
            <a:off x="321628" y="320511"/>
            <a:ext cx="3794760" cy="3930978"/>
          </a:xfrm>
          <a:prstGeom prst="rect">
            <a:avLst/>
          </a:prstGeom>
        </p:spPr>
      </p:pic>
      <p:pic>
        <p:nvPicPr>
          <p:cNvPr id="8" name="Picture 7" descr="Kinect - Wikipedia">
            <a:extLst>
              <a:ext uri="{FF2B5EF4-FFF2-40B4-BE49-F238E27FC236}">
                <a16:creationId xmlns:a16="http://schemas.microsoft.com/office/drawing/2014/main" id="{FB31524B-5AD6-1142-A3DD-FFB75E9F4692}"/>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6384" r="-9822" b="1"/>
          <a:stretch/>
        </p:blipFill>
        <p:spPr>
          <a:xfrm>
            <a:off x="4116388" y="1149715"/>
            <a:ext cx="4311650" cy="2272570"/>
          </a:xfrm>
          <a:prstGeom prst="rect">
            <a:avLst/>
          </a:prstGeom>
        </p:spPr>
      </p:pic>
      <p:pic>
        <p:nvPicPr>
          <p:cNvPr id="11" name="Picture 10" descr="Macbook Pro webcam on | Intuition. Green &quot;on&quot; status LED ...">
            <a:extLst>
              <a:ext uri="{FF2B5EF4-FFF2-40B4-BE49-F238E27FC236}">
                <a16:creationId xmlns:a16="http://schemas.microsoft.com/office/drawing/2014/main" id="{4A5C5C20-3579-5245-B753-0DAFE999072F}"/>
              </a:ext>
            </a:extLst>
          </p:cNvPr>
          <p:cNvPicPr>
            <a:picLocks noChangeAspect="1"/>
          </p:cNvPicPr>
          <p:nvPr/>
        </p:nvPicPr>
        <p:blipFill rotWithShape="1">
          <a:blip r:embed="rId6">
            <a:extLst>
              <a:ext uri="{837473B0-CC2E-450A-ABE3-18F120FF3D39}">
                <a1611:picAttrSrcUrl xmlns:a1611="http://schemas.microsoft.com/office/drawing/2016/11/main" r:id="rId7"/>
              </a:ext>
            </a:extLst>
          </a:blip>
          <a:srcRect l="16267" r="19297" b="2"/>
          <a:stretch/>
        </p:blipFill>
        <p:spPr>
          <a:xfrm>
            <a:off x="8075142" y="320511"/>
            <a:ext cx="3794760" cy="3930978"/>
          </a:xfrm>
          <a:prstGeom prst="rect">
            <a:avLst/>
          </a:prstGeom>
        </p:spPr>
      </p:pic>
      <p:cxnSp>
        <p:nvCxnSpPr>
          <p:cNvPr id="27" name="Straight Connector 26">
            <a:extLst>
              <a:ext uri="{FF2B5EF4-FFF2-40B4-BE49-F238E27FC236}">
                <a16:creationId xmlns:a16="http://schemas.microsoft.com/office/drawing/2014/main" id="{60188E89-AF78-40F6-B787-E9BD9C6256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778706"/>
            <a:ext cx="9144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5733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437372-176E-0146-9AC6-EC6AD98FA2FC}"/>
              </a:ext>
            </a:extLst>
          </p:cNvPr>
          <p:cNvSpPr>
            <a:spLocks noGrp="1"/>
          </p:cNvSpPr>
          <p:nvPr>
            <p:ph type="title"/>
          </p:nvPr>
        </p:nvSpPr>
        <p:spPr>
          <a:xfrm>
            <a:off x="838200" y="963877"/>
            <a:ext cx="3494362" cy="4930246"/>
          </a:xfrm>
        </p:spPr>
        <p:txBody>
          <a:bodyPr>
            <a:normAutofit/>
          </a:bodyPr>
          <a:lstStyle/>
          <a:p>
            <a:pPr algn="r"/>
            <a:r>
              <a:rPr lang="en-US" dirty="0">
                <a:solidFill>
                  <a:schemeClr val="accent1"/>
                </a:solidFill>
              </a:rPr>
              <a:t>Challenges</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26C4E43-4550-8A40-94DC-BD47892B6430}"/>
              </a:ext>
            </a:extLst>
          </p:cNvPr>
          <p:cNvSpPr>
            <a:spLocks noGrp="1"/>
          </p:cNvSpPr>
          <p:nvPr>
            <p:ph idx="1"/>
          </p:nvPr>
        </p:nvSpPr>
        <p:spPr>
          <a:xfrm>
            <a:off x="4976031" y="963877"/>
            <a:ext cx="6377769" cy="4930246"/>
          </a:xfrm>
        </p:spPr>
        <p:txBody>
          <a:bodyPr anchor="ctr">
            <a:normAutofit/>
          </a:bodyPr>
          <a:lstStyle/>
          <a:p>
            <a:r>
              <a:rPr lang="en-US" sz="2400" dirty="0"/>
              <a:t>Space invariance</a:t>
            </a:r>
          </a:p>
          <a:p>
            <a:r>
              <a:rPr lang="en-US" sz="2400" dirty="0"/>
              <a:t>Generalizable to different environments</a:t>
            </a:r>
          </a:p>
          <a:p>
            <a:r>
              <a:rPr lang="en-US" sz="2400" dirty="0"/>
              <a:t>Computationally efficient</a:t>
            </a:r>
          </a:p>
        </p:txBody>
      </p:sp>
    </p:spTree>
    <p:extLst>
      <p:ext uri="{BB962C8B-B14F-4D97-AF65-F5344CB8AC3E}">
        <p14:creationId xmlns:p14="http://schemas.microsoft.com/office/powerpoint/2010/main" val="7206302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F87AC-41DF-094B-BA0E-87C44B04951D}"/>
              </a:ext>
            </a:extLst>
          </p:cNvPr>
          <p:cNvSpPr>
            <a:spLocks noGrp="1"/>
          </p:cNvSpPr>
          <p:nvPr>
            <p:ph type="title"/>
          </p:nvPr>
        </p:nvSpPr>
        <p:spPr>
          <a:xfrm>
            <a:off x="642996" y="4571216"/>
            <a:ext cx="10906008" cy="1115415"/>
          </a:xfrm>
        </p:spPr>
        <p:txBody>
          <a:bodyPr vert="horz" lIns="91440" tIns="45720" rIns="91440" bIns="45720" rtlCol="0" anchor="b">
            <a:normAutofit/>
          </a:bodyPr>
          <a:lstStyle/>
          <a:p>
            <a:pPr algn="ctr"/>
            <a:r>
              <a:rPr lang="en-US" sz="6000"/>
              <a:t>Spatial Invariance</a:t>
            </a:r>
          </a:p>
        </p:txBody>
      </p:sp>
      <p:pic>
        <p:nvPicPr>
          <p:cNvPr id="7" name="Picture 6">
            <a:extLst>
              <a:ext uri="{FF2B5EF4-FFF2-40B4-BE49-F238E27FC236}">
                <a16:creationId xmlns:a16="http://schemas.microsoft.com/office/drawing/2014/main" id="{FDD308D2-90C0-714B-A92E-779982AF1403}"/>
              </a:ext>
            </a:extLst>
          </p:cNvPr>
          <p:cNvPicPr>
            <a:picLocks noChangeAspect="1"/>
          </p:cNvPicPr>
          <p:nvPr/>
        </p:nvPicPr>
        <p:blipFill>
          <a:blip r:embed="rId2"/>
          <a:stretch>
            <a:fillRect/>
          </a:stretch>
        </p:blipFill>
        <p:spPr>
          <a:xfrm>
            <a:off x="4331445" y="1272899"/>
            <a:ext cx="3529109" cy="2135110"/>
          </a:xfrm>
          <a:prstGeom prst="rect">
            <a:avLst/>
          </a:prstGeom>
        </p:spPr>
      </p:pic>
      <p:pic>
        <p:nvPicPr>
          <p:cNvPr id="5" name="Content Placeholder 4">
            <a:extLst>
              <a:ext uri="{FF2B5EF4-FFF2-40B4-BE49-F238E27FC236}">
                <a16:creationId xmlns:a16="http://schemas.microsoft.com/office/drawing/2014/main" id="{9150677C-1A13-D347-98B4-905703D32F90}"/>
              </a:ext>
            </a:extLst>
          </p:cNvPr>
          <p:cNvPicPr>
            <a:picLocks noGrp="1" noChangeAspect="1"/>
          </p:cNvPicPr>
          <p:nvPr>
            <p:ph idx="1"/>
          </p:nvPr>
        </p:nvPicPr>
        <p:blipFill>
          <a:blip r:embed="rId3"/>
          <a:stretch>
            <a:fillRect/>
          </a:stretch>
        </p:blipFill>
        <p:spPr>
          <a:xfrm>
            <a:off x="642996" y="476573"/>
            <a:ext cx="2982183" cy="3774916"/>
          </a:xfrm>
          <a:prstGeom prst="rect">
            <a:avLst/>
          </a:prstGeom>
        </p:spPr>
      </p:pic>
      <p:pic>
        <p:nvPicPr>
          <p:cNvPr id="9" name="Picture 8">
            <a:extLst>
              <a:ext uri="{FF2B5EF4-FFF2-40B4-BE49-F238E27FC236}">
                <a16:creationId xmlns:a16="http://schemas.microsoft.com/office/drawing/2014/main" id="{F5A5C599-DA02-8341-9377-9121655FBE43}"/>
              </a:ext>
            </a:extLst>
          </p:cNvPr>
          <p:cNvPicPr>
            <a:picLocks noChangeAspect="1"/>
          </p:cNvPicPr>
          <p:nvPr/>
        </p:nvPicPr>
        <p:blipFill>
          <a:blip r:embed="rId4"/>
          <a:stretch>
            <a:fillRect/>
          </a:stretch>
        </p:blipFill>
        <p:spPr>
          <a:xfrm>
            <a:off x="8153400" y="1320053"/>
            <a:ext cx="3553968" cy="2087956"/>
          </a:xfrm>
          <a:prstGeom prst="rect">
            <a:avLst/>
          </a:prstGeom>
        </p:spPr>
      </p:pic>
      <p:cxnSp>
        <p:nvCxnSpPr>
          <p:cNvPr id="14" name="Straight Connector 13">
            <a:extLst>
              <a:ext uri="{FF2B5EF4-FFF2-40B4-BE49-F238E27FC236}">
                <a16:creationId xmlns:a16="http://schemas.microsoft.com/office/drawing/2014/main" id="{8F880EF2-DF79-4D9D-8F11-E91D48C797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778706"/>
            <a:ext cx="9144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67451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195E6-FAEB-0147-A495-2B3D4ABC6666}"/>
              </a:ext>
            </a:extLst>
          </p:cNvPr>
          <p:cNvSpPr>
            <a:spLocks noGrp="1"/>
          </p:cNvSpPr>
          <p:nvPr>
            <p:ph type="title"/>
          </p:nvPr>
        </p:nvSpPr>
        <p:spPr>
          <a:xfrm>
            <a:off x="838200" y="365125"/>
            <a:ext cx="10515600" cy="1325563"/>
          </a:xfrm>
        </p:spPr>
        <p:txBody>
          <a:bodyPr/>
          <a:lstStyle/>
          <a:p>
            <a:r>
              <a:rPr lang="en-US" dirty="0"/>
              <a:t>Extracting Features</a:t>
            </a:r>
          </a:p>
        </p:txBody>
      </p:sp>
      <p:sp>
        <p:nvSpPr>
          <p:cNvPr id="4" name="Rectangle 3">
            <a:extLst>
              <a:ext uri="{FF2B5EF4-FFF2-40B4-BE49-F238E27FC236}">
                <a16:creationId xmlns:a16="http://schemas.microsoft.com/office/drawing/2014/main" id="{23DA2D20-D1A7-FF44-84CC-FFE3EEC200ED}"/>
              </a:ext>
            </a:extLst>
          </p:cNvPr>
          <p:cNvSpPr/>
          <p:nvPr/>
        </p:nvSpPr>
        <p:spPr>
          <a:xfrm>
            <a:off x="605481" y="1810265"/>
            <a:ext cx="5020962" cy="32374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9702125-8CE7-3D4E-8455-3E52E4A93C3C}"/>
              </a:ext>
            </a:extLst>
          </p:cNvPr>
          <p:cNvSpPr txBox="1"/>
          <p:nvPr/>
        </p:nvSpPr>
        <p:spPr>
          <a:xfrm>
            <a:off x="605481" y="1511576"/>
            <a:ext cx="1902939" cy="369332"/>
          </a:xfrm>
          <a:prstGeom prst="rect">
            <a:avLst/>
          </a:prstGeom>
          <a:noFill/>
        </p:spPr>
        <p:txBody>
          <a:bodyPr wrap="square" rtlCol="0">
            <a:spAutoFit/>
          </a:bodyPr>
          <a:lstStyle/>
          <a:p>
            <a:r>
              <a:rPr lang="en-US" dirty="0"/>
              <a:t>DFT</a:t>
            </a:r>
          </a:p>
        </p:txBody>
      </p:sp>
      <p:cxnSp>
        <p:nvCxnSpPr>
          <p:cNvPr id="7" name="Straight Connector 6">
            <a:extLst>
              <a:ext uri="{FF2B5EF4-FFF2-40B4-BE49-F238E27FC236}">
                <a16:creationId xmlns:a16="http://schemas.microsoft.com/office/drawing/2014/main" id="{5003566B-7097-9444-95C1-82F0421F8E9A}"/>
              </a:ext>
            </a:extLst>
          </p:cNvPr>
          <p:cNvCxnSpPr>
            <a:cxnSpLocks/>
          </p:cNvCxnSpPr>
          <p:nvPr/>
        </p:nvCxnSpPr>
        <p:spPr>
          <a:xfrm>
            <a:off x="838200" y="3429000"/>
            <a:ext cx="449991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8D2FD94-8512-A94F-9652-434F1BB5550F}"/>
              </a:ext>
            </a:extLst>
          </p:cNvPr>
          <p:cNvCxnSpPr>
            <a:cxnSpLocks/>
          </p:cNvCxnSpPr>
          <p:nvPr/>
        </p:nvCxnSpPr>
        <p:spPr>
          <a:xfrm>
            <a:off x="3115962" y="2261286"/>
            <a:ext cx="0" cy="232307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0271BA2-459B-714D-9CCB-1BA32296D8B9}"/>
              </a:ext>
            </a:extLst>
          </p:cNvPr>
          <p:cNvCxnSpPr>
            <a:cxnSpLocks/>
          </p:cNvCxnSpPr>
          <p:nvPr/>
        </p:nvCxnSpPr>
        <p:spPr>
          <a:xfrm flipH="1">
            <a:off x="2187146" y="3101546"/>
            <a:ext cx="1865869" cy="66726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FFA50E8-DFFF-F24D-B305-67DA204753A9}"/>
              </a:ext>
            </a:extLst>
          </p:cNvPr>
          <p:cNvCxnSpPr>
            <a:cxnSpLocks/>
          </p:cNvCxnSpPr>
          <p:nvPr/>
        </p:nvCxnSpPr>
        <p:spPr>
          <a:xfrm flipH="1">
            <a:off x="2928551" y="3253946"/>
            <a:ext cx="407774" cy="32951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0437914D-C7C8-B141-8EAF-2BB8127F3824}"/>
              </a:ext>
            </a:extLst>
          </p:cNvPr>
          <p:cNvCxnSpPr/>
          <p:nvPr/>
        </p:nvCxnSpPr>
        <p:spPr>
          <a:xfrm>
            <a:off x="3115962" y="3429000"/>
            <a:ext cx="1418968"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2E8ED2-B14A-5D45-B1B0-AFD5EAAF1BC7}"/>
              </a:ext>
            </a:extLst>
          </p:cNvPr>
          <p:cNvCxnSpPr/>
          <p:nvPr/>
        </p:nvCxnSpPr>
        <p:spPr>
          <a:xfrm flipH="1">
            <a:off x="3115962" y="3429000"/>
            <a:ext cx="222215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6BF531-26D0-FF41-9E98-3B175B0560C6}"/>
              </a:ext>
            </a:extLst>
          </p:cNvPr>
          <p:cNvCxnSpPr>
            <a:cxnSpLocks/>
          </p:cNvCxnSpPr>
          <p:nvPr/>
        </p:nvCxnSpPr>
        <p:spPr>
          <a:xfrm flipH="1">
            <a:off x="3115962" y="3101546"/>
            <a:ext cx="937053" cy="3274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77E2C7D-B194-7D41-9E84-F1AC4013E90A}"/>
              </a:ext>
            </a:extLst>
          </p:cNvPr>
          <p:cNvCxnSpPr>
            <a:cxnSpLocks/>
          </p:cNvCxnSpPr>
          <p:nvPr/>
        </p:nvCxnSpPr>
        <p:spPr>
          <a:xfrm>
            <a:off x="3115962" y="2261286"/>
            <a:ext cx="0" cy="11677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69DEED3-399E-4E48-A1C2-C4A73D8D6C18}"/>
              </a:ext>
            </a:extLst>
          </p:cNvPr>
          <p:cNvCxnSpPr>
            <a:cxnSpLocks/>
          </p:cNvCxnSpPr>
          <p:nvPr/>
        </p:nvCxnSpPr>
        <p:spPr>
          <a:xfrm flipH="1">
            <a:off x="3115962" y="3253946"/>
            <a:ext cx="220363" cy="1750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E001007-6844-E145-B8A6-884FAE6BFE37}"/>
              </a:ext>
            </a:extLst>
          </p:cNvPr>
          <p:cNvCxnSpPr>
            <a:cxnSpLocks/>
          </p:cNvCxnSpPr>
          <p:nvPr/>
        </p:nvCxnSpPr>
        <p:spPr>
          <a:xfrm>
            <a:off x="838200" y="3429000"/>
            <a:ext cx="22777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DC036C3-2B64-9F4A-AB9A-F434791760AC}"/>
              </a:ext>
            </a:extLst>
          </p:cNvPr>
          <p:cNvCxnSpPr>
            <a:cxnSpLocks/>
          </p:cNvCxnSpPr>
          <p:nvPr/>
        </p:nvCxnSpPr>
        <p:spPr>
          <a:xfrm flipV="1">
            <a:off x="2187146" y="3429000"/>
            <a:ext cx="928816" cy="339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DBE9AE2-74A6-5F4C-BC6B-D3F415F208E8}"/>
              </a:ext>
            </a:extLst>
          </p:cNvPr>
          <p:cNvCxnSpPr>
            <a:cxnSpLocks/>
          </p:cNvCxnSpPr>
          <p:nvPr/>
        </p:nvCxnSpPr>
        <p:spPr>
          <a:xfrm flipV="1">
            <a:off x="2928551" y="3429000"/>
            <a:ext cx="187411" cy="154459"/>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E5491CC-914A-7940-89CE-4783D18B3C48}"/>
              </a:ext>
            </a:extLst>
          </p:cNvPr>
          <p:cNvCxnSpPr>
            <a:cxnSpLocks/>
          </p:cNvCxnSpPr>
          <p:nvPr/>
        </p:nvCxnSpPr>
        <p:spPr>
          <a:xfrm flipV="1">
            <a:off x="3115962" y="3429000"/>
            <a:ext cx="0" cy="115535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403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195E6-FAEB-0147-A495-2B3D4ABC6666}"/>
              </a:ext>
            </a:extLst>
          </p:cNvPr>
          <p:cNvSpPr>
            <a:spLocks noGrp="1"/>
          </p:cNvSpPr>
          <p:nvPr>
            <p:ph type="title"/>
          </p:nvPr>
        </p:nvSpPr>
        <p:spPr>
          <a:xfrm>
            <a:off x="838200" y="365125"/>
            <a:ext cx="10515600" cy="1325563"/>
          </a:xfrm>
        </p:spPr>
        <p:txBody>
          <a:bodyPr/>
          <a:lstStyle/>
          <a:p>
            <a:r>
              <a:rPr lang="en-US" dirty="0"/>
              <a:t>Extracting Features</a:t>
            </a:r>
          </a:p>
        </p:txBody>
      </p:sp>
      <p:sp>
        <p:nvSpPr>
          <p:cNvPr id="4" name="Rectangle 3">
            <a:extLst>
              <a:ext uri="{FF2B5EF4-FFF2-40B4-BE49-F238E27FC236}">
                <a16:creationId xmlns:a16="http://schemas.microsoft.com/office/drawing/2014/main" id="{23DA2D20-D1A7-FF44-84CC-FFE3EEC200ED}"/>
              </a:ext>
            </a:extLst>
          </p:cNvPr>
          <p:cNvSpPr/>
          <p:nvPr/>
        </p:nvSpPr>
        <p:spPr>
          <a:xfrm>
            <a:off x="605481" y="1810265"/>
            <a:ext cx="5020962" cy="32374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9702125-8CE7-3D4E-8455-3E52E4A93C3C}"/>
              </a:ext>
            </a:extLst>
          </p:cNvPr>
          <p:cNvSpPr txBox="1"/>
          <p:nvPr/>
        </p:nvSpPr>
        <p:spPr>
          <a:xfrm>
            <a:off x="605481" y="1511576"/>
            <a:ext cx="1902939" cy="369332"/>
          </a:xfrm>
          <a:prstGeom prst="rect">
            <a:avLst/>
          </a:prstGeom>
          <a:noFill/>
        </p:spPr>
        <p:txBody>
          <a:bodyPr wrap="square" rtlCol="0">
            <a:spAutoFit/>
          </a:bodyPr>
          <a:lstStyle/>
          <a:p>
            <a:r>
              <a:rPr lang="en-US" dirty="0"/>
              <a:t>DFT</a:t>
            </a:r>
          </a:p>
        </p:txBody>
      </p:sp>
      <p:cxnSp>
        <p:nvCxnSpPr>
          <p:cNvPr id="7" name="Straight Connector 6">
            <a:extLst>
              <a:ext uri="{FF2B5EF4-FFF2-40B4-BE49-F238E27FC236}">
                <a16:creationId xmlns:a16="http://schemas.microsoft.com/office/drawing/2014/main" id="{5003566B-7097-9444-95C1-82F0421F8E9A}"/>
              </a:ext>
            </a:extLst>
          </p:cNvPr>
          <p:cNvCxnSpPr>
            <a:cxnSpLocks/>
          </p:cNvCxnSpPr>
          <p:nvPr/>
        </p:nvCxnSpPr>
        <p:spPr>
          <a:xfrm>
            <a:off x="838200" y="3429000"/>
            <a:ext cx="449991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8D2FD94-8512-A94F-9652-434F1BB5550F}"/>
              </a:ext>
            </a:extLst>
          </p:cNvPr>
          <p:cNvCxnSpPr>
            <a:cxnSpLocks/>
          </p:cNvCxnSpPr>
          <p:nvPr/>
        </p:nvCxnSpPr>
        <p:spPr>
          <a:xfrm>
            <a:off x="3115962" y="2261286"/>
            <a:ext cx="0" cy="232307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0271BA2-459B-714D-9CCB-1BA32296D8B9}"/>
              </a:ext>
            </a:extLst>
          </p:cNvPr>
          <p:cNvCxnSpPr>
            <a:cxnSpLocks/>
          </p:cNvCxnSpPr>
          <p:nvPr/>
        </p:nvCxnSpPr>
        <p:spPr>
          <a:xfrm flipH="1">
            <a:off x="2187146" y="3101546"/>
            <a:ext cx="1865869" cy="66726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FFA50E8-DFFF-F24D-B305-67DA204753A9}"/>
              </a:ext>
            </a:extLst>
          </p:cNvPr>
          <p:cNvCxnSpPr>
            <a:cxnSpLocks/>
          </p:cNvCxnSpPr>
          <p:nvPr/>
        </p:nvCxnSpPr>
        <p:spPr>
          <a:xfrm flipH="1">
            <a:off x="2928551" y="3253946"/>
            <a:ext cx="407774" cy="32951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0437914D-C7C8-B141-8EAF-2BB8127F3824}"/>
              </a:ext>
            </a:extLst>
          </p:cNvPr>
          <p:cNvCxnSpPr>
            <a:cxnSpLocks/>
          </p:cNvCxnSpPr>
          <p:nvPr/>
        </p:nvCxnSpPr>
        <p:spPr>
          <a:xfrm rot="-300000">
            <a:off x="3113263" y="3364952"/>
            <a:ext cx="1418968"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2E8ED2-B14A-5D45-B1B0-AFD5EAAF1BC7}"/>
              </a:ext>
            </a:extLst>
          </p:cNvPr>
          <p:cNvCxnSpPr/>
          <p:nvPr/>
        </p:nvCxnSpPr>
        <p:spPr>
          <a:xfrm flipH="1">
            <a:off x="6878337" y="1810265"/>
            <a:ext cx="0" cy="2221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6BF531-26D0-FF41-9E98-3B175B0560C6}"/>
              </a:ext>
            </a:extLst>
          </p:cNvPr>
          <p:cNvCxnSpPr>
            <a:cxnSpLocks/>
          </p:cNvCxnSpPr>
          <p:nvPr/>
        </p:nvCxnSpPr>
        <p:spPr>
          <a:xfrm flipH="1">
            <a:off x="3115962" y="3101546"/>
            <a:ext cx="937053" cy="3274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77E2C7D-B194-7D41-9E84-F1AC4013E90A}"/>
              </a:ext>
            </a:extLst>
          </p:cNvPr>
          <p:cNvCxnSpPr>
            <a:cxnSpLocks/>
          </p:cNvCxnSpPr>
          <p:nvPr/>
        </p:nvCxnSpPr>
        <p:spPr>
          <a:xfrm>
            <a:off x="3115962" y="2261286"/>
            <a:ext cx="0" cy="11677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69DEED3-399E-4E48-A1C2-C4A73D8D6C18}"/>
              </a:ext>
            </a:extLst>
          </p:cNvPr>
          <p:cNvCxnSpPr>
            <a:cxnSpLocks/>
          </p:cNvCxnSpPr>
          <p:nvPr/>
        </p:nvCxnSpPr>
        <p:spPr>
          <a:xfrm flipH="1">
            <a:off x="3115962" y="3253946"/>
            <a:ext cx="220363" cy="1750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E001007-6844-E145-B8A6-884FAE6BFE37}"/>
              </a:ext>
            </a:extLst>
          </p:cNvPr>
          <p:cNvCxnSpPr>
            <a:cxnSpLocks/>
          </p:cNvCxnSpPr>
          <p:nvPr/>
        </p:nvCxnSpPr>
        <p:spPr>
          <a:xfrm>
            <a:off x="838200" y="3429000"/>
            <a:ext cx="22777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DC036C3-2B64-9F4A-AB9A-F434791760AC}"/>
              </a:ext>
            </a:extLst>
          </p:cNvPr>
          <p:cNvCxnSpPr>
            <a:cxnSpLocks/>
          </p:cNvCxnSpPr>
          <p:nvPr/>
        </p:nvCxnSpPr>
        <p:spPr>
          <a:xfrm flipV="1">
            <a:off x="2187146" y="3429000"/>
            <a:ext cx="928816" cy="339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DBE9AE2-74A6-5F4C-BC6B-D3F415F208E8}"/>
              </a:ext>
            </a:extLst>
          </p:cNvPr>
          <p:cNvCxnSpPr>
            <a:cxnSpLocks/>
          </p:cNvCxnSpPr>
          <p:nvPr/>
        </p:nvCxnSpPr>
        <p:spPr>
          <a:xfrm flipV="1">
            <a:off x="2928551" y="3429000"/>
            <a:ext cx="187411" cy="154459"/>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E5491CC-914A-7940-89CE-4783D18B3C48}"/>
              </a:ext>
            </a:extLst>
          </p:cNvPr>
          <p:cNvCxnSpPr>
            <a:cxnSpLocks/>
          </p:cNvCxnSpPr>
          <p:nvPr/>
        </p:nvCxnSpPr>
        <p:spPr>
          <a:xfrm flipV="1">
            <a:off x="3115962" y="3429000"/>
            <a:ext cx="0" cy="1155357"/>
          </a:xfrm>
          <a:prstGeom prst="line">
            <a:avLst/>
          </a:prstGeom>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3ACAF449-8327-E540-9E61-26665034D2CC}"/>
              </a:ext>
            </a:extLst>
          </p:cNvPr>
          <p:cNvSpPr/>
          <p:nvPr/>
        </p:nvSpPr>
        <p:spPr>
          <a:xfrm>
            <a:off x="6752968" y="1810265"/>
            <a:ext cx="5020962" cy="32374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EED0F5E7-FC25-744E-9F12-6B5A0CB0813C}"/>
              </a:ext>
            </a:extLst>
          </p:cNvPr>
          <p:cNvSpPr txBox="1"/>
          <p:nvPr/>
        </p:nvSpPr>
        <p:spPr>
          <a:xfrm>
            <a:off x="6752968" y="1511576"/>
            <a:ext cx="1902939" cy="369332"/>
          </a:xfrm>
          <a:prstGeom prst="rect">
            <a:avLst/>
          </a:prstGeom>
          <a:noFill/>
        </p:spPr>
        <p:txBody>
          <a:bodyPr wrap="square" rtlCol="0">
            <a:spAutoFit/>
          </a:bodyPr>
          <a:lstStyle/>
          <a:p>
            <a:r>
              <a:rPr lang="en-US" dirty="0"/>
              <a:t>Transformed DFT</a:t>
            </a:r>
          </a:p>
        </p:txBody>
      </p:sp>
      <p:sp>
        <p:nvSpPr>
          <p:cNvPr id="23" name="TextBox 22">
            <a:extLst>
              <a:ext uri="{FF2B5EF4-FFF2-40B4-BE49-F238E27FC236}">
                <a16:creationId xmlns:a16="http://schemas.microsoft.com/office/drawing/2014/main" id="{22F47114-26E2-E04D-8FA4-06A96162405A}"/>
              </a:ext>
            </a:extLst>
          </p:cNvPr>
          <p:cNvSpPr txBox="1"/>
          <p:nvPr/>
        </p:nvSpPr>
        <p:spPr>
          <a:xfrm>
            <a:off x="6752968" y="5346424"/>
            <a:ext cx="1748481" cy="369332"/>
          </a:xfrm>
          <a:prstGeom prst="rect">
            <a:avLst/>
          </a:prstGeom>
          <a:noFill/>
        </p:spPr>
        <p:txBody>
          <a:bodyPr wrap="square" rtlCol="0">
            <a:spAutoFit/>
          </a:bodyPr>
          <a:lstStyle/>
          <a:p>
            <a:r>
              <a:rPr lang="en-US" dirty="0"/>
              <a:t>degrees</a:t>
            </a:r>
          </a:p>
        </p:txBody>
      </p:sp>
      <p:sp>
        <p:nvSpPr>
          <p:cNvPr id="3" name="TextBox 2">
            <a:extLst>
              <a:ext uri="{FF2B5EF4-FFF2-40B4-BE49-F238E27FC236}">
                <a16:creationId xmlns:a16="http://schemas.microsoft.com/office/drawing/2014/main" id="{8A77DF09-3EC1-274C-9B1D-7F12CB13BE28}"/>
              </a:ext>
            </a:extLst>
          </p:cNvPr>
          <p:cNvSpPr txBox="1"/>
          <p:nvPr/>
        </p:nvSpPr>
        <p:spPr>
          <a:xfrm>
            <a:off x="6752968" y="5047735"/>
            <a:ext cx="552707" cy="369332"/>
          </a:xfrm>
          <a:prstGeom prst="rect">
            <a:avLst/>
          </a:prstGeom>
          <a:noFill/>
        </p:spPr>
        <p:txBody>
          <a:bodyPr wrap="square" rtlCol="0">
            <a:spAutoFit/>
          </a:bodyPr>
          <a:lstStyle/>
          <a:p>
            <a:r>
              <a:rPr lang="en-US" dirty="0"/>
              <a:t>0</a:t>
            </a:r>
          </a:p>
        </p:txBody>
      </p:sp>
    </p:spTree>
    <p:extLst>
      <p:ext uri="{BB962C8B-B14F-4D97-AF65-F5344CB8AC3E}">
        <p14:creationId xmlns:p14="http://schemas.microsoft.com/office/powerpoint/2010/main" val="9803477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195E6-FAEB-0147-A495-2B3D4ABC6666}"/>
              </a:ext>
            </a:extLst>
          </p:cNvPr>
          <p:cNvSpPr>
            <a:spLocks noGrp="1"/>
          </p:cNvSpPr>
          <p:nvPr>
            <p:ph type="title"/>
          </p:nvPr>
        </p:nvSpPr>
        <p:spPr>
          <a:xfrm>
            <a:off x="838200" y="365125"/>
            <a:ext cx="10515600" cy="1325563"/>
          </a:xfrm>
        </p:spPr>
        <p:txBody>
          <a:bodyPr/>
          <a:lstStyle/>
          <a:p>
            <a:r>
              <a:rPr lang="en-US" dirty="0"/>
              <a:t>Extracting Features</a:t>
            </a:r>
          </a:p>
        </p:txBody>
      </p:sp>
      <p:sp>
        <p:nvSpPr>
          <p:cNvPr id="4" name="Rectangle 3">
            <a:extLst>
              <a:ext uri="{FF2B5EF4-FFF2-40B4-BE49-F238E27FC236}">
                <a16:creationId xmlns:a16="http://schemas.microsoft.com/office/drawing/2014/main" id="{23DA2D20-D1A7-FF44-84CC-FFE3EEC200ED}"/>
              </a:ext>
            </a:extLst>
          </p:cNvPr>
          <p:cNvSpPr/>
          <p:nvPr/>
        </p:nvSpPr>
        <p:spPr>
          <a:xfrm>
            <a:off x="605481" y="1810265"/>
            <a:ext cx="5020962" cy="32374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9702125-8CE7-3D4E-8455-3E52E4A93C3C}"/>
              </a:ext>
            </a:extLst>
          </p:cNvPr>
          <p:cNvSpPr txBox="1"/>
          <p:nvPr/>
        </p:nvSpPr>
        <p:spPr>
          <a:xfrm>
            <a:off x="605481" y="1511576"/>
            <a:ext cx="1902939" cy="369332"/>
          </a:xfrm>
          <a:prstGeom prst="rect">
            <a:avLst/>
          </a:prstGeom>
          <a:noFill/>
        </p:spPr>
        <p:txBody>
          <a:bodyPr wrap="square" rtlCol="0">
            <a:spAutoFit/>
          </a:bodyPr>
          <a:lstStyle/>
          <a:p>
            <a:r>
              <a:rPr lang="en-US" dirty="0"/>
              <a:t>DFT</a:t>
            </a:r>
          </a:p>
        </p:txBody>
      </p:sp>
      <p:cxnSp>
        <p:nvCxnSpPr>
          <p:cNvPr id="7" name="Straight Connector 6">
            <a:extLst>
              <a:ext uri="{FF2B5EF4-FFF2-40B4-BE49-F238E27FC236}">
                <a16:creationId xmlns:a16="http://schemas.microsoft.com/office/drawing/2014/main" id="{5003566B-7097-9444-95C1-82F0421F8E9A}"/>
              </a:ext>
            </a:extLst>
          </p:cNvPr>
          <p:cNvCxnSpPr>
            <a:cxnSpLocks/>
          </p:cNvCxnSpPr>
          <p:nvPr/>
        </p:nvCxnSpPr>
        <p:spPr>
          <a:xfrm>
            <a:off x="838200" y="3429000"/>
            <a:ext cx="449991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8D2FD94-8512-A94F-9652-434F1BB5550F}"/>
              </a:ext>
            </a:extLst>
          </p:cNvPr>
          <p:cNvCxnSpPr>
            <a:cxnSpLocks/>
          </p:cNvCxnSpPr>
          <p:nvPr/>
        </p:nvCxnSpPr>
        <p:spPr>
          <a:xfrm>
            <a:off x="3115962" y="2261286"/>
            <a:ext cx="0" cy="232307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0271BA2-459B-714D-9CCB-1BA32296D8B9}"/>
              </a:ext>
            </a:extLst>
          </p:cNvPr>
          <p:cNvCxnSpPr>
            <a:cxnSpLocks/>
          </p:cNvCxnSpPr>
          <p:nvPr/>
        </p:nvCxnSpPr>
        <p:spPr>
          <a:xfrm flipH="1">
            <a:off x="2187146" y="3101546"/>
            <a:ext cx="1865869" cy="66726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FFA50E8-DFFF-F24D-B305-67DA204753A9}"/>
              </a:ext>
            </a:extLst>
          </p:cNvPr>
          <p:cNvCxnSpPr>
            <a:cxnSpLocks/>
          </p:cNvCxnSpPr>
          <p:nvPr/>
        </p:nvCxnSpPr>
        <p:spPr>
          <a:xfrm flipH="1">
            <a:off x="2928551" y="3253946"/>
            <a:ext cx="407774" cy="32951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0437914D-C7C8-B141-8EAF-2BB8127F3824}"/>
              </a:ext>
            </a:extLst>
          </p:cNvPr>
          <p:cNvCxnSpPr>
            <a:cxnSpLocks/>
          </p:cNvCxnSpPr>
          <p:nvPr/>
        </p:nvCxnSpPr>
        <p:spPr>
          <a:xfrm rot="-1440000">
            <a:off x="3053732" y="3140428"/>
            <a:ext cx="1418968"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2E8ED2-B14A-5D45-B1B0-AFD5EAAF1BC7}"/>
              </a:ext>
            </a:extLst>
          </p:cNvPr>
          <p:cNvCxnSpPr/>
          <p:nvPr/>
        </p:nvCxnSpPr>
        <p:spPr>
          <a:xfrm flipH="1">
            <a:off x="6878337" y="1810265"/>
            <a:ext cx="0" cy="2221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6BF531-26D0-FF41-9E98-3B175B0560C6}"/>
              </a:ext>
            </a:extLst>
          </p:cNvPr>
          <p:cNvCxnSpPr>
            <a:cxnSpLocks/>
          </p:cNvCxnSpPr>
          <p:nvPr/>
        </p:nvCxnSpPr>
        <p:spPr>
          <a:xfrm rot="6540000" flipH="1">
            <a:off x="7129038" y="2127579"/>
            <a:ext cx="937053" cy="3274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77E2C7D-B194-7D41-9E84-F1AC4013E90A}"/>
              </a:ext>
            </a:extLst>
          </p:cNvPr>
          <p:cNvCxnSpPr>
            <a:cxnSpLocks/>
          </p:cNvCxnSpPr>
          <p:nvPr/>
        </p:nvCxnSpPr>
        <p:spPr>
          <a:xfrm>
            <a:off x="3115962" y="2261286"/>
            <a:ext cx="0" cy="11677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69DEED3-399E-4E48-A1C2-C4A73D8D6C18}"/>
              </a:ext>
            </a:extLst>
          </p:cNvPr>
          <p:cNvCxnSpPr>
            <a:cxnSpLocks/>
          </p:cNvCxnSpPr>
          <p:nvPr/>
        </p:nvCxnSpPr>
        <p:spPr>
          <a:xfrm flipH="1">
            <a:off x="3115962" y="3253946"/>
            <a:ext cx="220363" cy="1750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E001007-6844-E145-B8A6-884FAE6BFE37}"/>
              </a:ext>
            </a:extLst>
          </p:cNvPr>
          <p:cNvCxnSpPr>
            <a:cxnSpLocks/>
          </p:cNvCxnSpPr>
          <p:nvPr/>
        </p:nvCxnSpPr>
        <p:spPr>
          <a:xfrm>
            <a:off x="838200" y="3429000"/>
            <a:ext cx="22777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DC036C3-2B64-9F4A-AB9A-F434791760AC}"/>
              </a:ext>
            </a:extLst>
          </p:cNvPr>
          <p:cNvCxnSpPr>
            <a:cxnSpLocks/>
          </p:cNvCxnSpPr>
          <p:nvPr/>
        </p:nvCxnSpPr>
        <p:spPr>
          <a:xfrm flipV="1">
            <a:off x="2187146" y="3429000"/>
            <a:ext cx="928816" cy="339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DBE9AE2-74A6-5F4C-BC6B-D3F415F208E8}"/>
              </a:ext>
            </a:extLst>
          </p:cNvPr>
          <p:cNvCxnSpPr>
            <a:cxnSpLocks/>
          </p:cNvCxnSpPr>
          <p:nvPr/>
        </p:nvCxnSpPr>
        <p:spPr>
          <a:xfrm flipV="1">
            <a:off x="2928551" y="3429000"/>
            <a:ext cx="187411" cy="154459"/>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E5491CC-914A-7940-89CE-4783D18B3C48}"/>
              </a:ext>
            </a:extLst>
          </p:cNvPr>
          <p:cNvCxnSpPr>
            <a:cxnSpLocks/>
          </p:cNvCxnSpPr>
          <p:nvPr/>
        </p:nvCxnSpPr>
        <p:spPr>
          <a:xfrm flipV="1">
            <a:off x="3115962" y="3429000"/>
            <a:ext cx="0" cy="1155357"/>
          </a:xfrm>
          <a:prstGeom prst="line">
            <a:avLst/>
          </a:prstGeom>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3ACAF449-8327-E540-9E61-26665034D2CC}"/>
              </a:ext>
            </a:extLst>
          </p:cNvPr>
          <p:cNvSpPr/>
          <p:nvPr/>
        </p:nvSpPr>
        <p:spPr>
          <a:xfrm>
            <a:off x="6752968" y="1810265"/>
            <a:ext cx="5020962" cy="32374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EED0F5E7-FC25-744E-9F12-6B5A0CB0813C}"/>
              </a:ext>
            </a:extLst>
          </p:cNvPr>
          <p:cNvSpPr txBox="1"/>
          <p:nvPr/>
        </p:nvSpPr>
        <p:spPr>
          <a:xfrm>
            <a:off x="6752968" y="1511576"/>
            <a:ext cx="1902939" cy="369332"/>
          </a:xfrm>
          <a:prstGeom prst="rect">
            <a:avLst/>
          </a:prstGeom>
          <a:noFill/>
        </p:spPr>
        <p:txBody>
          <a:bodyPr wrap="square" rtlCol="0">
            <a:spAutoFit/>
          </a:bodyPr>
          <a:lstStyle/>
          <a:p>
            <a:r>
              <a:rPr lang="en-US" dirty="0"/>
              <a:t>Transformed DFT</a:t>
            </a:r>
          </a:p>
        </p:txBody>
      </p:sp>
      <p:sp>
        <p:nvSpPr>
          <p:cNvPr id="23" name="TextBox 22">
            <a:extLst>
              <a:ext uri="{FF2B5EF4-FFF2-40B4-BE49-F238E27FC236}">
                <a16:creationId xmlns:a16="http://schemas.microsoft.com/office/drawing/2014/main" id="{22F47114-26E2-E04D-8FA4-06A96162405A}"/>
              </a:ext>
            </a:extLst>
          </p:cNvPr>
          <p:cNvSpPr txBox="1"/>
          <p:nvPr/>
        </p:nvSpPr>
        <p:spPr>
          <a:xfrm>
            <a:off x="6752968" y="5346424"/>
            <a:ext cx="1748481" cy="369332"/>
          </a:xfrm>
          <a:prstGeom prst="rect">
            <a:avLst/>
          </a:prstGeom>
          <a:noFill/>
        </p:spPr>
        <p:txBody>
          <a:bodyPr wrap="square" rtlCol="0">
            <a:spAutoFit/>
          </a:bodyPr>
          <a:lstStyle/>
          <a:p>
            <a:r>
              <a:rPr lang="en-US" dirty="0"/>
              <a:t>degrees</a:t>
            </a:r>
          </a:p>
        </p:txBody>
      </p:sp>
      <p:sp>
        <p:nvSpPr>
          <p:cNvPr id="3" name="TextBox 2">
            <a:extLst>
              <a:ext uri="{FF2B5EF4-FFF2-40B4-BE49-F238E27FC236}">
                <a16:creationId xmlns:a16="http://schemas.microsoft.com/office/drawing/2014/main" id="{8A77DF09-3EC1-274C-9B1D-7F12CB13BE28}"/>
              </a:ext>
            </a:extLst>
          </p:cNvPr>
          <p:cNvSpPr txBox="1"/>
          <p:nvPr/>
        </p:nvSpPr>
        <p:spPr>
          <a:xfrm>
            <a:off x="6752968" y="5047735"/>
            <a:ext cx="552707" cy="369332"/>
          </a:xfrm>
          <a:prstGeom prst="rect">
            <a:avLst/>
          </a:prstGeom>
          <a:noFill/>
        </p:spPr>
        <p:txBody>
          <a:bodyPr wrap="square" rtlCol="0">
            <a:spAutoFit/>
          </a:bodyPr>
          <a:lstStyle/>
          <a:p>
            <a:r>
              <a:rPr lang="en-US" dirty="0"/>
              <a:t>0</a:t>
            </a:r>
          </a:p>
        </p:txBody>
      </p:sp>
      <p:sp>
        <p:nvSpPr>
          <p:cNvPr id="26" name="TextBox 25">
            <a:extLst>
              <a:ext uri="{FF2B5EF4-FFF2-40B4-BE49-F238E27FC236}">
                <a16:creationId xmlns:a16="http://schemas.microsoft.com/office/drawing/2014/main" id="{F2382A13-C1A1-1C4C-955B-DB4B13BD28A0}"/>
              </a:ext>
            </a:extLst>
          </p:cNvPr>
          <p:cNvSpPr txBox="1"/>
          <p:nvPr/>
        </p:nvSpPr>
        <p:spPr>
          <a:xfrm>
            <a:off x="7498723" y="5043252"/>
            <a:ext cx="614689" cy="369332"/>
          </a:xfrm>
          <a:prstGeom prst="rect">
            <a:avLst/>
          </a:prstGeom>
          <a:noFill/>
        </p:spPr>
        <p:txBody>
          <a:bodyPr wrap="square" rtlCol="0">
            <a:spAutoFit/>
          </a:bodyPr>
          <a:lstStyle/>
          <a:p>
            <a:r>
              <a:rPr lang="en-US" dirty="0"/>
              <a:t>20</a:t>
            </a:r>
          </a:p>
        </p:txBody>
      </p:sp>
    </p:spTree>
    <p:extLst>
      <p:ext uri="{BB962C8B-B14F-4D97-AF65-F5344CB8AC3E}">
        <p14:creationId xmlns:p14="http://schemas.microsoft.com/office/powerpoint/2010/main" val="30438516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195E6-FAEB-0147-A495-2B3D4ABC6666}"/>
              </a:ext>
            </a:extLst>
          </p:cNvPr>
          <p:cNvSpPr>
            <a:spLocks noGrp="1"/>
          </p:cNvSpPr>
          <p:nvPr>
            <p:ph type="title"/>
          </p:nvPr>
        </p:nvSpPr>
        <p:spPr>
          <a:xfrm>
            <a:off x="838200" y="365125"/>
            <a:ext cx="10515600" cy="1325563"/>
          </a:xfrm>
        </p:spPr>
        <p:txBody>
          <a:bodyPr/>
          <a:lstStyle/>
          <a:p>
            <a:r>
              <a:rPr lang="en-US" dirty="0"/>
              <a:t>Extracting Features</a:t>
            </a:r>
          </a:p>
        </p:txBody>
      </p:sp>
      <p:sp>
        <p:nvSpPr>
          <p:cNvPr id="4" name="Rectangle 3">
            <a:extLst>
              <a:ext uri="{FF2B5EF4-FFF2-40B4-BE49-F238E27FC236}">
                <a16:creationId xmlns:a16="http://schemas.microsoft.com/office/drawing/2014/main" id="{23DA2D20-D1A7-FF44-84CC-FFE3EEC200ED}"/>
              </a:ext>
            </a:extLst>
          </p:cNvPr>
          <p:cNvSpPr/>
          <p:nvPr/>
        </p:nvSpPr>
        <p:spPr>
          <a:xfrm>
            <a:off x="605481" y="1810265"/>
            <a:ext cx="5020962" cy="32374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9702125-8CE7-3D4E-8455-3E52E4A93C3C}"/>
              </a:ext>
            </a:extLst>
          </p:cNvPr>
          <p:cNvSpPr txBox="1"/>
          <p:nvPr/>
        </p:nvSpPr>
        <p:spPr>
          <a:xfrm>
            <a:off x="605481" y="1511576"/>
            <a:ext cx="1902939" cy="369332"/>
          </a:xfrm>
          <a:prstGeom prst="rect">
            <a:avLst/>
          </a:prstGeom>
          <a:noFill/>
        </p:spPr>
        <p:txBody>
          <a:bodyPr wrap="square" rtlCol="0">
            <a:spAutoFit/>
          </a:bodyPr>
          <a:lstStyle/>
          <a:p>
            <a:r>
              <a:rPr lang="en-US" dirty="0"/>
              <a:t>DFT</a:t>
            </a:r>
          </a:p>
        </p:txBody>
      </p:sp>
      <p:cxnSp>
        <p:nvCxnSpPr>
          <p:cNvPr id="7" name="Straight Connector 6">
            <a:extLst>
              <a:ext uri="{FF2B5EF4-FFF2-40B4-BE49-F238E27FC236}">
                <a16:creationId xmlns:a16="http://schemas.microsoft.com/office/drawing/2014/main" id="{5003566B-7097-9444-95C1-82F0421F8E9A}"/>
              </a:ext>
            </a:extLst>
          </p:cNvPr>
          <p:cNvCxnSpPr>
            <a:cxnSpLocks/>
          </p:cNvCxnSpPr>
          <p:nvPr/>
        </p:nvCxnSpPr>
        <p:spPr>
          <a:xfrm>
            <a:off x="838200" y="3429000"/>
            <a:ext cx="449991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8D2FD94-8512-A94F-9652-434F1BB5550F}"/>
              </a:ext>
            </a:extLst>
          </p:cNvPr>
          <p:cNvCxnSpPr>
            <a:cxnSpLocks/>
          </p:cNvCxnSpPr>
          <p:nvPr/>
        </p:nvCxnSpPr>
        <p:spPr>
          <a:xfrm>
            <a:off x="3115962" y="2261286"/>
            <a:ext cx="0" cy="232307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0271BA2-459B-714D-9CCB-1BA32296D8B9}"/>
              </a:ext>
            </a:extLst>
          </p:cNvPr>
          <p:cNvCxnSpPr>
            <a:cxnSpLocks/>
          </p:cNvCxnSpPr>
          <p:nvPr/>
        </p:nvCxnSpPr>
        <p:spPr>
          <a:xfrm flipH="1">
            <a:off x="2187146" y="3101546"/>
            <a:ext cx="1865869" cy="66726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FFA50E8-DFFF-F24D-B305-67DA204753A9}"/>
              </a:ext>
            </a:extLst>
          </p:cNvPr>
          <p:cNvCxnSpPr>
            <a:cxnSpLocks/>
          </p:cNvCxnSpPr>
          <p:nvPr/>
        </p:nvCxnSpPr>
        <p:spPr>
          <a:xfrm flipH="1">
            <a:off x="2928551" y="3253946"/>
            <a:ext cx="407774" cy="32951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0437914D-C7C8-B141-8EAF-2BB8127F3824}"/>
              </a:ext>
            </a:extLst>
          </p:cNvPr>
          <p:cNvCxnSpPr>
            <a:cxnSpLocks/>
          </p:cNvCxnSpPr>
          <p:nvPr/>
        </p:nvCxnSpPr>
        <p:spPr>
          <a:xfrm rot="-3300000">
            <a:off x="2813421" y="2876036"/>
            <a:ext cx="1418968"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2E8ED2-B14A-5D45-B1B0-AFD5EAAF1BC7}"/>
              </a:ext>
            </a:extLst>
          </p:cNvPr>
          <p:cNvCxnSpPr/>
          <p:nvPr/>
        </p:nvCxnSpPr>
        <p:spPr>
          <a:xfrm flipH="1">
            <a:off x="6878337" y="1810265"/>
            <a:ext cx="0" cy="2221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6BF531-26D0-FF41-9E98-3B175B0560C6}"/>
              </a:ext>
            </a:extLst>
          </p:cNvPr>
          <p:cNvCxnSpPr>
            <a:cxnSpLocks/>
          </p:cNvCxnSpPr>
          <p:nvPr/>
        </p:nvCxnSpPr>
        <p:spPr>
          <a:xfrm rot="6540000" flipH="1">
            <a:off x="7129038" y="2127579"/>
            <a:ext cx="937053" cy="3274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77E2C7D-B194-7D41-9E84-F1AC4013E90A}"/>
              </a:ext>
            </a:extLst>
          </p:cNvPr>
          <p:cNvCxnSpPr>
            <a:cxnSpLocks/>
          </p:cNvCxnSpPr>
          <p:nvPr/>
        </p:nvCxnSpPr>
        <p:spPr>
          <a:xfrm>
            <a:off x="3115962" y="2261286"/>
            <a:ext cx="0" cy="11677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69DEED3-399E-4E48-A1C2-C4A73D8D6C18}"/>
              </a:ext>
            </a:extLst>
          </p:cNvPr>
          <p:cNvCxnSpPr>
            <a:cxnSpLocks/>
          </p:cNvCxnSpPr>
          <p:nvPr/>
        </p:nvCxnSpPr>
        <p:spPr>
          <a:xfrm rot="-3060000" flipH="1">
            <a:off x="8702667" y="1880908"/>
            <a:ext cx="220363" cy="1750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E001007-6844-E145-B8A6-884FAE6BFE37}"/>
              </a:ext>
            </a:extLst>
          </p:cNvPr>
          <p:cNvCxnSpPr>
            <a:cxnSpLocks/>
          </p:cNvCxnSpPr>
          <p:nvPr/>
        </p:nvCxnSpPr>
        <p:spPr>
          <a:xfrm>
            <a:off x="838200" y="3429000"/>
            <a:ext cx="22777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DC036C3-2B64-9F4A-AB9A-F434791760AC}"/>
              </a:ext>
            </a:extLst>
          </p:cNvPr>
          <p:cNvCxnSpPr>
            <a:cxnSpLocks/>
          </p:cNvCxnSpPr>
          <p:nvPr/>
        </p:nvCxnSpPr>
        <p:spPr>
          <a:xfrm flipV="1">
            <a:off x="2187146" y="3429000"/>
            <a:ext cx="928816" cy="339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DBE9AE2-74A6-5F4C-BC6B-D3F415F208E8}"/>
              </a:ext>
            </a:extLst>
          </p:cNvPr>
          <p:cNvCxnSpPr>
            <a:cxnSpLocks/>
          </p:cNvCxnSpPr>
          <p:nvPr/>
        </p:nvCxnSpPr>
        <p:spPr>
          <a:xfrm flipV="1">
            <a:off x="2928551" y="3429000"/>
            <a:ext cx="187411" cy="154459"/>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E5491CC-914A-7940-89CE-4783D18B3C48}"/>
              </a:ext>
            </a:extLst>
          </p:cNvPr>
          <p:cNvCxnSpPr>
            <a:cxnSpLocks/>
          </p:cNvCxnSpPr>
          <p:nvPr/>
        </p:nvCxnSpPr>
        <p:spPr>
          <a:xfrm flipV="1">
            <a:off x="3115962" y="3429000"/>
            <a:ext cx="0" cy="1155357"/>
          </a:xfrm>
          <a:prstGeom prst="line">
            <a:avLst/>
          </a:prstGeom>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3ACAF449-8327-E540-9E61-26665034D2CC}"/>
              </a:ext>
            </a:extLst>
          </p:cNvPr>
          <p:cNvSpPr/>
          <p:nvPr/>
        </p:nvSpPr>
        <p:spPr>
          <a:xfrm>
            <a:off x="6752968" y="1810265"/>
            <a:ext cx="5020962" cy="32374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EED0F5E7-FC25-744E-9F12-6B5A0CB0813C}"/>
              </a:ext>
            </a:extLst>
          </p:cNvPr>
          <p:cNvSpPr txBox="1"/>
          <p:nvPr/>
        </p:nvSpPr>
        <p:spPr>
          <a:xfrm>
            <a:off x="6752968" y="1511576"/>
            <a:ext cx="1902939" cy="369332"/>
          </a:xfrm>
          <a:prstGeom prst="rect">
            <a:avLst/>
          </a:prstGeom>
          <a:noFill/>
        </p:spPr>
        <p:txBody>
          <a:bodyPr wrap="square" rtlCol="0">
            <a:spAutoFit/>
          </a:bodyPr>
          <a:lstStyle/>
          <a:p>
            <a:r>
              <a:rPr lang="en-US" dirty="0"/>
              <a:t>Transformed DFT</a:t>
            </a:r>
          </a:p>
        </p:txBody>
      </p:sp>
      <p:sp>
        <p:nvSpPr>
          <p:cNvPr id="23" name="TextBox 22">
            <a:extLst>
              <a:ext uri="{FF2B5EF4-FFF2-40B4-BE49-F238E27FC236}">
                <a16:creationId xmlns:a16="http://schemas.microsoft.com/office/drawing/2014/main" id="{22F47114-26E2-E04D-8FA4-06A96162405A}"/>
              </a:ext>
            </a:extLst>
          </p:cNvPr>
          <p:cNvSpPr txBox="1"/>
          <p:nvPr/>
        </p:nvSpPr>
        <p:spPr>
          <a:xfrm>
            <a:off x="6752968" y="5346424"/>
            <a:ext cx="1748481" cy="369332"/>
          </a:xfrm>
          <a:prstGeom prst="rect">
            <a:avLst/>
          </a:prstGeom>
          <a:noFill/>
        </p:spPr>
        <p:txBody>
          <a:bodyPr wrap="square" rtlCol="0">
            <a:spAutoFit/>
          </a:bodyPr>
          <a:lstStyle/>
          <a:p>
            <a:r>
              <a:rPr lang="en-US" dirty="0"/>
              <a:t>degrees</a:t>
            </a:r>
          </a:p>
        </p:txBody>
      </p:sp>
      <p:sp>
        <p:nvSpPr>
          <p:cNvPr id="3" name="TextBox 2">
            <a:extLst>
              <a:ext uri="{FF2B5EF4-FFF2-40B4-BE49-F238E27FC236}">
                <a16:creationId xmlns:a16="http://schemas.microsoft.com/office/drawing/2014/main" id="{8A77DF09-3EC1-274C-9B1D-7F12CB13BE28}"/>
              </a:ext>
            </a:extLst>
          </p:cNvPr>
          <p:cNvSpPr txBox="1"/>
          <p:nvPr/>
        </p:nvSpPr>
        <p:spPr>
          <a:xfrm>
            <a:off x="6752968" y="5047735"/>
            <a:ext cx="552707" cy="369332"/>
          </a:xfrm>
          <a:prstGeom prst="rect">
            <a:avLst/>
          </a:prstGeom>
          <a:noFill/>
        </p:spPr>
        <p:txBody>
          <a:bodyPr wrap="square" rtlCol="0">
            <a:spAutoFit/>
          </a:bodyPr>
          <a:lstStyle/>
          <a:p>
            <a:r>
              <a:rPr lang="en-US" dirty="0"/>
              <a:t>0</a:t>
            </a:r>
          </a:p>
        </p:txBody>
      </p:sp>
      <p:sp>
        <p:nvSpPr>
          <p:cNvPr id="26" name="TextBox 25">
            <a:extLst>
              <a:ext uri="{FF2B5EF4-FFF2-40B4-BE49-F238E27FC236}">
                <a16:creationId xmlns:a16="http://schemas.microsoft.com/office/drawing/2014/main" id="{F2382A13-C1A1-1C4C-955B-DB4B13BD28A0}"/>
              </a:ext>
            </a:extLst>
          </p:cNvPr>
          <p:cNvSpPr txBox="1"/>
          <p:nvPr/>
        </p:nvSpPr>
        <p:spPr>
          <a:xfrm>
            <a:off x="7498723" y="5043252"/>
            <a:ext cx="614689" cy="369332"/>
          </a:xfrm>
          <a:prstGeom prst="rect">
            <a:avLst/>
          </a:prstGeom>
          <a:noFill/>
        </p:spPr>
        <p:txBody>
          <a:bodyPr wrap="square" rtlCol="0">
            <a:spAutoFit/>
          </a:bodyPr>
          <a:lstStyle/>
          <a:p>
            <a:r>
              <a:rPr lang="en-US" dirty="0"/>
              <a:t>20</a:t>
            </a:r>
          </a:p>
        </p:txBody>
      </p:sp>
      <p:sp>
        <p:nvSpPr>
          <p:cNvPr id="27" name="TextBox 26">
            <a:extLst>
              <a:ext uri="{FF2B5EF4-FFF2-40B4-BE49-F238E27FC236}">
                <a16:creationId xmlns:a16="http://schemas.microsoft.com/office/drawing/2014/main" id="{91F00033-EC41-BC46-848E-52E58CA0F83F}"/>
              </a:ext>
            </a:extLst>
          </p:cNvPr>
          <p:cNvSpPr txBox="1"/>
          <p:nvPr/>
        </p:nvSpPr>
        <p:spPr>
          <a:xfrm>
            <a:off x="8715791" y="5043252"/>
            <a:ext cx="614689" cy="369332"/>
          </a:xfrm>
          <a:prstGeom prst="rect">
            <a:avLst/>
          </a:prstGeom>
          <a:noFill/>
        </p:spPr>
        <p:txBody>
          <a:bodyPr wrap="square" rtlCol="0">
            <a:spAutoFit/>
          </a:bodyPr>
          <a:lstStyle/>
          <a:p>
            <a:r>
              <a:rPr lang="en-US" dirty="0"/>
              <a:t>51</a:t>
            </a:r>
          </a:p>
        </p:txBody>
      </p:sp>
    </p:spTree>
    <p:extLst>
      <p:ext uri="{BB962C8B-B14F-4D97-AF65-F5344CB8AC3E}">
        <p14:creationId xmlns:p14="http://schemas.microsoft.com/office/powerpoint/2010/main" val="21170236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195E6-FAEB-0147-A495-2B3D4ABC6666}"/>
              </a:ext>
            </a:extLst>
          </p:cNvPr>
          <p:cNvSpPr>
            <a:spLocks noGrp="1"/>
          </p:cNvSpPr>
          <p:nvPr>
            <p:ph type="title"/>
          </p:nvPr>
        </p:nvSpPr>
        <p:spPr>
          <a:xfrm>
            <a:off x="838200" y="365125"/>
            <a:ext cx="10515600" cy="1325563"/>
          </a:xfrm>
        </p:spPr>
        <p:txBody>
          <a:bodyPr/>
          <a:lstStyle/>
          <a:p>
            <a:r>
              <a:rPr lang="en-US" dirty="0"/>
              <a:t>Extracting Features</a:t>
            </a:r>
          </a:p>
        </p:txBody>
      </p:sp>
      <p:sp>
        <p:nvSpPr>
          <p:cNvPr id="4" name="Rectangle 3">
            <a:extLst>
              <a:ext uri="{FF2B5EF4-FFF2-40B4-BE49-F238E27FC236}">
                <a16:creationId xmlns:a16="http://schemas.microsoft.com/office/drawing/2014/main" id="{23DA2D20-D1A7-FF44-84CC-FFE3EEC200ED}"/>
              </a:ext>
            </a:extLst>
          </p:cNvPr>
          <p:cNvSpPr/>
          <p:nvPr/>
        </p:nvSpPr>
        <p:spPr>
          <a:xfrm>
            <a:off x="605481" y="1810265"/>
            <a:ext cx="5020962" cy="32374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9702125-8CE7-3D4E-8455-3E52E4A93C3C}"/>
              </a:ext>
            </a:extLst>
          </p:cNvPr>
          <p:cNvSpPr txBox="1"/>
          <p:nvPr/>
        </p:nvSpPr>
        <p:spPr>
          <a:xfrm>
            <a:off x="605481" y="1511576"/>
            <a:ext cx="1902939" cy="369332"/>
          </a:xfrm>
          <a:prstGeom prst="rect">
            <a:avLst/>
          </a:prstGeom>
          <a:noFill/>
        </p:spPr>
        <p:txBody>
          <a:bodyPr wrap="square" rtlCol="0">
            <a:spAutoFit/>
          </a:bodyPr>
          <a:lstStyle/>
          <a:p>
            <a:r>
              <a:rPr lang="en-US" dirty="0"/>
              <a:t>DFT</a:t>
            </a:r>
          </a:p>
        </p:txBody>
      </p:sp>
      <p:cxnSp>
        <p:nvCxnSpPr>
          <p:cNvPr id="7" name="Straight Connector 6">
            <a:extLst>
              <a:ext uri="{FF2B5EF4-FFF2-40B4-BE49-F238E27FC236}">
                <a16:creationId xmlns:a16="http://schemas.microsoft.com/office/drawing/2014/main" id="{5003566B-7097-9444-95C1-82F0421F8E9A}"/>
              </a:ext>
            </a:extLst>
          </p:cNvPr>
          <p:cNvCxnSpPr>
            <a:cxnSpLocks/>
          </p:cNvCxnSpPr>
          <p:nvPr/>
        </p:nvCxnSpPr>
        <p:spPr>
          <a:xfrm>
            <a:off x="838200" y="3429000"/>
            <a:ext cx="449991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8D2FD94-8512-A94F-9652-434F1BB5550F}"/>
              </a:ext>
            </a:extLst>
          </p:cNvPr>
          <p:cNvCxnSpPr>
            <a:cxnSpLocks/>
          </p:cNvCxnSpPr>
          <p:nvPr/>
        </p:nvCxnSpPr>
        <p:spPr>
          <a:xfrm>
            <a:off x="3115962" y="2261286"/>
            <a:ext cx="0" cy="232307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0271BA2-459B-714D-9CCB-1BA32296D8B9}"/>
              </a:ext>
            </a:extLst>
          </p:cNvPr>
          <p:cNvCxnSpPr>
            <a:cxnSpLocks/>
          </p:cNvCxnSpPr>
          <p:nvPr/>
        </p:nvCxnSpPr>
        <p:spPr>
          <a:xfrm flipH="1">
            <a:off x="2187146" y="3101546"/>
            <a:ext cx="1865869" cy="66726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FFA50E8-DFFF-F24D-B305-67DA204753A9}"/>
              </a:ext>
            </a:extLst>
          </p:cNvPr>
          <p:cNvCxnSpPr>
            <a:cxnSpLocks/>
          </p:cNvCxnSpPr>
          <p:nvPr/>
        </p:nvCxnSpPr>
        <p:spPr>
          <a:xfrm flipH="1">
            <a:off x="2928551" y="3253946"/>
            <a:ext cx="407774" cy="32951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0437914D-C7C8-B141-8EAF-2BB8127F3824}"/>
              </a:ext>
            </a:extLst>
          </p:cNvPr>
          <p:cNvCxnSpPr>
            <a:cxnSpLocks/>
          </p:cNvCxnSpPr>
          <p:nvPr/>
        </p:nvCxnSpPr>
        <p:spPr>
          <a:xfrm rot="-6000000">
            <a:off x="2283277" y="2761094"/>
            <a:ext cx="1418968" cy="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52E8ED2-B14A-5D45-B1B0-AFD5EAAF1BC7}"/>
              </a:ext>
            </a:extLst>
          </p:cNvPr>
          <p:cNvCxnSpPr/>
          <p:nvPr/>
        </p:nvCxnSpPr>
        <p:spPr>
          <a:xfrm flipH="1">
            <a:off x="6878337" y="1810265"/>
            <a:ext cx="0" cy="2221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E6BF531-26D0-FF41-9E98-3B175B0560C6}"/>
              </a:ext>
            </a:extLst>
          </p:cNvPr>
          <p:cNvCxnSpPr>
            <a:cxnSpLocks/>
          </p:cNvCxnSpPr>
          <p:nvPr/>
        </p:nvCxnSpPr>
        <p:spPr>
          <a:xfrm rot="6540000" flipH="1">
            <a:off x="7129038" y="2127579"/>
            <a:ext cx="937053" cy="3274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77E2C7D-B194-7D41-9E84-F1AC4013E90A}"/>
              </a:ext>
            </a:extLst>
          </p:cNvPr>
          <p:cNvCxnSpPr>
            <a:cxnSpLocks/>
          </p:cNvCxnSpPr>
          <p:nvPr/>
        </p:nvCxnSpPr>
        <p:spPr>
          <a:xfrm>
            <a:off x="10674792" y="1810265"/>
            <a:ext cx="0" cy="11677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69DEED3-399E-4E48-A1C2-C4A73D8D6C18}"/>
              </a:ext>
            </a:extLst>
          </p:cNvPr>
          <p:cNvCxnSpPr>
            <a:cxnSpLocks/>
          </p:cNvCxnSpPr>
          <p:nvPr/>
        </p:nvCxnSpPr>
        <p:spPr>
          <a:xfrm rot="-3060000" flipH="1">
            <a:off x="8702667" y="1880908"/>
            <a:ext cx="220363" cy="1750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E001007-6844-E145-B8A6-884FAE6BFE37}"/>
              </a:ext>
            </a:extLst>
          </p:cNvPr>
          <p:cNvCxnSpPr>
            <a:cxnSpLocks/>
          </p:cNvCxnSpPr>
          <p:nvPr/>
        </p:nvCxnSpPr>
        <p:spPr>
          <a:xfrm>
            <a:off x="838200" y="3429000"/>
            <a:ext cx="22777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DC036C3-2B64-9F4A-AB9A-F434791760AC}"/>
              </a:ext>
            </a:extLst>
          </p:cNvPr>
          <p:cNvCxnSpPr>
            <a:cxnSpLocks/>
          </p:cNvCxnSpPr>
          <p:nvPr/>
        </p:nvCxnSpPr>
        <p:spPr>
          <a:xfrm flipV="1">
            <a:off x="2187146" y="3429000"/>
            <a:ext cx="928816" cy="3398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DBE9AE2-74A6-5F4C-BC6B-D3F415F208E8}"/>
              </a:ext>
            </a:extLst>
          </p:cNvPr>
          <p:cNvCxnSpPr>
            <a:cxnSpLocks/>
          </p:cNvCxnSpPr>
          <p:nvPr/>
        </p:nvCxnSpPr>
        <p:spPr>
          <a:xfrm flipV="1">
            <a:off x="2928551" y="3429000"/>
            <a:ext cx="187411" cy="154459"/>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E5491CC-914A-7940-89CE-4783D18B3C48}"/>
              </a:ext>
            </a:extLst>
          </p:cNvPr>
          <p:cNvCxnSpPr>
            <a:cxnSpLocks/>
          </p:cNvCxnSpPr>
          <p:nvPr/>
        </p:nvCxnSpPr>
        <p:spPr>
          <a:xfrm flipV="1">
            <a:off x="3115962" y="3429000"/>
            <a:ext cx="0" cy="1155357"/>
          </a:xfrm>
          <a:prstGeom prst="line">
            <a:avLst/>
          </a:prstGeom>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3ACAF449-8327-E540-9E61-26665034D2CC}"/>
              </a:ext>
            </a:extLst>
          </p:cNvPr>
          <p:cNvSpPr/>
          <p:nvPr/>
        </p:nvSpPr>
        <p:spPr>
          <a:xfrm>
            <a:off x="6752968" y="1810265"/>
            <a:ext cx="5020962" cy="323747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EED0F5E7-FC25-744E-9F12-6B5A0CB0813C}"/>
              </a:ext>
            </a:extLst>
          </p:cNvPr>
          <p:cNvSpPr txBox="1"/>
          <p:nvPr/>
        </p:nvSpPr>
        <p:spPr>
          <a:xfrm>
            <a:off x="6752968" y="1511576"/>
            <a:ext cx="1902939" cy="369332"/>
          </a:xfrm>
          <a:prstGeom prst="rect">
            <a:avLst/>
          </a:prstGeom>
          <a:noFill/>
        </p:spPr>
        <p:txBody>
          <a:bodyPr wrap="square" rtlCol="0">
            <a:spAutoFit/>
          </a:bodyPr>
          <a:lstStyle/>
          <a:p>
            <a:r>
              <a:rPr lang="en-US" dirty="0"/>
              <a:t>Transformed DFT</a:t>
            </a:r>
          </a:p>
        </p:txBody>
      </p:sp>
      <p:sp>
        <p:nvSpPr>
          <p:cNvPr id="23" name="TextBox 22">
            <a:extLst>
              <a:ext uri="{FF2B5EF4-FFF2-40B4-BE49-F238E27FC236}">
                <a16:creationId xmlns:a16="http://schemas.microsoft.com/office/drawing/2014/main" id="{22F47114-26E2-E04D-8FA4-06A96162405A}"/>
              </a:ext>
            </a:extLst>
          </p:cNvPr>
          <p:cNvSpPr txBox="1"/>
          <p:nvPr/>
        </p:nvSpPr>
        <p:spPr>
          <a:xfrm>
            <a:off x="6752968" y="5346424"/>
            <a:ext cx="1748481" cy="369332"/>
          </a:xfrm>
          <a:prstGeom prst="rect">
            <a:avLst/>
          </a:prstGeom>
          <a:noFill/>
        </p:spPr>
        <p:txBody>
          <a:bodyPr wrap="square" rtlCol="0">
            <a:spAutoFit/>
          </a:bodyPr>
          <a:lstStyle/>
          <a:p>
            <a:r>
              <a:rPr lang="en-US" dirty="0"/>
              <a:t>degrees</a:t>
            </a:r>
          </a:p>
        </p:txBody>
      </p:sp>
      <p:sp>
        <p:nvSpPr>
          <p:cNvPr id="3" name="TextBox 2">
            <a:extLst>
              <a:ext uri="{FF2B5EF4-FFF2-40B4-BE49-F238E27FC236}">
                <a16:creationId xmlns:a16="http://schemas.microsoft.com/office/drawing/2014/main" id="{8A77DF09-3EC1-274C-9B1D-7F12CB13BE28}"/>
              </a:ext>
            </a:extLst>
          </p:cNvPr>
          <p:cNvSpPr txBox="1"/>
          <p:nvPr/>
        </p:nvSpPr>
        <p:spPr>
          <a:xfrm>
            <a:off x="6752968" y="5047735"/>
            <a:ext cx="552707" cy="369332"/>
          </a:xfrm>
          <a:prstGeom prst="rect">
            <a:avLst/>
          </a:prstGeom>
          <a:noFill/>
        </p:spPr>
        <p:txBody>
          <a:bodyPr wrap="square" rtlCol="0">
            <a:spAutoFit/>
          </a:bodyPr>
          <a:lstStyle/>
          <a:p>
            <a:r>
              <a:rPr lang="en-US" dirty="0"/>
              <a:t>0</a:t>
            </a:r>
          </a:p>
        </p:txBody>
      </p:sp>
      <p:sp>
        <p:nvSpPr>
          <p:cNvPr id="26" name="TextBox 25">
            <a:extLst>
              <a:ext uri="{FF2B5EF4-FFF2-40B4-BE49-F238E27FC236}">
                <a16:creationId xmlns:a16="http://schemas.microsoft.com/office/drawing/2014/main" id="{F2382A13-C1A1-1C4C-955B-DB4B13BD28A0}"/>
              </a:ext>
            </a:extLst>
          </p:cNvPr>
          <p:cNvSpPr txBox="1"/>
          <p:nvPr/>
        </p:nvSpPr>
        <p:spPr>
          <a:xfrm>
            <a:off x="7498723" y="5043252"/>
            <a:ext cx="614689" cy="369332"/>
          </a:xfrm>
          <a:prstGeom prst="rect">
            <a:avLst/>
          </a:prstGeom>
          <a:noFill/>
        </p:spPr>
        <p:txBody>
          <a:bodyPr wrap="square" rtlCol="0">
            <a:spAutoFit/>
          </a:bodyPr>
          <a:lstStyle/>
          <a:p>
            <a:r>
              <a:rPr lang="en-US" dirty="0"/>
              <a:t>20</a:t>
            </a:r>
          </a:p>
        </p:txBody>
      </p:sp>
      <p:sp>
        <p:nvSpPr>
          <p:cNvPr id="27" name="TextBox 26">
            <a:extLst>
              <a:ext uri="{FF2B5EF4-FFF2-40B4-BE49-F238E27FC236}">
                <a16:creationId xmlns:a16="http://schemas.microsoft.com/office/drawing/2014/main" id="{91F00033-EC41-BC46-848E-52E58CA0F83F}"/>
              </a:ext>
            </a:extLst>
          </p:cNvPr>
          <p:cNvSpPr txBox="1"/>
          <p:nvPr/>
        </p:nvSpPr>
        <p:spPr>
          <a:xfrm>
            <a:off x="8715791" y="5043252"/>
            <a:ext cx="614689" cy="369332"/>
          </a:xfrm>
          <a:prstGeom prst="rect">
            <a:avLst/>
          </a:prstGeom>
          <a:noFill/>
        </p:spPr>
        <p:txBody>
          <a:bodyPr wrap="square" rtlCol="0">
            <a:spAutoFit/>
          </a:bodyPr>
          <a:lstStyle/>
          <a:p>
            <a:r>
              <a:rPr lang="en-US" dirty="0"/>
              <a:t>51</a:t>
            </a:r>
          </a:p>
        </p:txBody>
      </p:sp>
      <p:sp>
        <p:nvSpPr>
          <p:cNvPr id="29" name="TextBox 28">
            <a:extLst>
              <a:ext uri="{FF2B5EF4-FFF2-40B4-BE49-F238E27FC236}">
                <a16:creationId xmlns:a16="http://schemas.microsoft.com/office/drawing/2014/main" id="{0EF4CAB4-6AC6-2045-B21A-E73EE9DD8291}"/>
              </a:ext>
            </a:extLst>
          </p:cNvPr>
          <p:cNvSpPr txBox="1"/>
          <p:nvPr/>
        </p:nvSpPr>
        <p:spPr>
          <a:xfrm>
            <a:off x="10554116" y="5044044"/>
            <a:ext cx="614689" cy="369332"/>
          </a:xfrm>
          <a:prstGeom prst="rect">
            <a:avLst/>
          </a:prstGeom>
          <a:noFill/>
        </p:spPr>
        <p:txBody>
          <a:bodyPr wrap="square" rtlCol="0">
            <a:spAutoFit/>
          </a:bodyPr>
          <a:lstStyle/>
          <a:p>
            <a:r>
              <a:rPr lang="en-US" dirty="0"/>
              <a:t>90</a:t>
            </a:r>
          </a:p>
        </p:txBody>
      </p:sp>
    </p:spTree>
    <p:extLst>
      <p:ext uri="{BB962C8B-B14F-4D97-AF65-F5344CB8AC3E}">
        <p14:creationId xmlns:p14="http://schemas.microsoft.com/office/powerpoint/2010/main" val="19005598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Times New Roman">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172</Words>
  <Application>Microsoft Macintosh PowerPoint</Application>
  <PresentationFormat>Widescreen</PresentationFormat>
  <Paragraphs>52</Paragraphs>
  <Slides>17</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Times New Roman</vt:lpstr>
      <vt:lpstr>Office Theme</vt:lpstr>
      <vt:lpstr>Hand Rotation Detection in Video</vt:lpstr>
      <vt:lpstr>Motivation</vt:lpstr>
      <vt:lpstr>Challenges</vt:lpstr>
      <vt:lpstr>Spatial Invariance</vt:lpstr>
      <vt:lpstr>Extracting Features</vt:lpstr>
      <vt:lpstr>Extracting Features</vt:lpstr>
      <vt:lpstr>Extracting Features</vt:lpstr>
      <vt:lpstr>Extracting Features</vt:lpstr>
      <vt:lpstr>Extracting Features</vt:lpstr>
      <vt:lpstr>Extracting Features</vt:lpstr>
      <vt:lpstr>Extracting Features (continued)</vt:lpstr>
      <vt:lpstr>Removing Unwanted Peaks</vt:lpstr>
      <vt:lpstr>Training Neural Network</vt:lpstr>
      <vt:lpstr>Results</vt:lpstr>
      <vt:lpstr>Results</vt:lpstr>
      <vt:lpstr>Future Work</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 Rotation Detection in Video</dc:title>
  <dc:creator>Gao, Magson</dc:creator>
  <cp:lastModifiedBy>Gao, Magson</cp:lastModifiedBy>
  <cp:revision>1</cp:revision>
  <dcterms:created xsi:type="dcterms:W3CDTF">2019-05-04T19:02:11Z</dcterms:created>
  <dcterms:modified xsi:type="dcterms:W3CDTF">2019-05-04T19:02:41Z</dcterms:modified>
</cp:coreProperties>
</file>